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2"/>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3" r:id="rId16"/>
    <p:sldId id="274" r:id="rId17"/>
    <p:sldId id="275" r:id="rId18"/>
    <p:sldId id="276" r:id="rId19"/>
    <p:sldId id="278" r:id="rId20"/>
    <p:sldId id="279" r:id="rId21"/>
    <p:sldId id="277" r:id="rId22"/>
    <p:sldId id="280" r:id="rId23"/>
    <p:sldId id="281" r:id="rId24"/>
    <p:sldId id="282" r:id="rId25"/>
    <p:sldId id="283" r:id="rId26"/>
    <p:sldId id="284" r:id="rId27"/>
    <p:sldId id="285" r:id="rId28"/>
    <p:sldId id="286" r:id="rId29"/>
    <p:sldId id="264"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3792" autoAdjust="0"/>
  </p:normalViewPr>
  <p:slideViewPr>
    <p:cSldViewPr snapToGrid="0" snapToObjects="1">
      <p:cViewPr varScale="1">
        <p:scale>
          <a:sx n="62" d="100"/>
          <a:sy n="62" d="100"/>
        </p:scale>
        <p:origin x="1488" y="56"/>
      </p:cViewPr>
      <p:guideLst>
        <p:guide orient="horz" pos="1049"/>
        <p:guide pos="2880"/>
        <p:guide orient="horz" pos="777"/>
        <p:guide orient="horz" pos="15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2021/12/06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2021/12/06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2021/12/06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2021/12/06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2021/12/06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2021/12/06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2021/12/06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2021/12/06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2021/12/06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2021/12/06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2021/12/06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nagementexchange.com/hack/questions-are-answe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treasury.gov.za/divisions/ocpo/ostb/CurrentTenders.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13776" y="-495300"/>
            <a:ext cx="9125474" cy="6858000"/>
          </a:xfrm>
          <a:prstGeom prst="rect">
            <a:avLst/>
          </a:prstGeom>
        </p:spPr>
      </p:pic>
      <p:sp>
        <p:nvSpPr>
          <p:cNvPr id="2" name="Title 1"/>
          <p:cNvSpPr>
            <a:spLocks noGrp="1"/>
          </p:cNvSpPr>
          <p:nvPr>
            <p:ph type="ctrTitle"/>
          </p:nvPr>
        </p:nvSpPr>
        <p:spPr>
          <a:xfrm>
            <a:off x="800892" y="0"/>
            <a:ext cx="4960460" cy="2625137"/>
          </a:xfrm>
        </p:spPr>
        <p:txBody>
          <a:bodyPr lIns="0" tIns="0" anchor="b">
            <a:normAutofit fontScale="90000"/>
          </a:bodyPr>
          <a:lstStyle/>
          <a:p>
            <a:pPr algn="l">
              <a:lnSpc>
                <a:spcPts val="3600"/>
              </a:lnSpc>
            </a:pPr>
            <a:r>
              <a:rPr lang="en-ZA" sz="1800" b="1" dirty="0">
                <a:solidFill>
                  <a:schemeClr val="bg1"/>
                </a:solidFill>
                <a:effectLst/>
                <a:latin typeface="+mn-lt"/>
                <a:ea typeface="Calibri" panose="020F0502020204030204" pitchFamily="34" charset="0"/>
                <a:cs typeface="Arial" panose="020B0604020202020204" pitchFamily="34" charset="0"/>
              </a:rPr>
              <a:t>RT6M-01-2019 (GRADE 4-9):SUPPLY,DELIVERY AND OFFLOADING OF MATHEMATICS LEARNING MATERIAL, CONSUMABLES, APPARATUS AND EQUIPMENT  </a:t>
            </a:r>
            <a:r>
              <a:rPr lang="en-GB" sz="1800" b="1" dirty="0">
                <a:solidFill>
                  <a:schemeClr val="bg1"/>
                </a:solidFill>
                <a:effectLst/>
                <a:latin typeface="+mn-lt"/>
                <a:ea typeface="Calibri" panose="020F0502020204030204" pitchFamily="34" charset="0"/>
                <a:cs typeface="Arial" panose="020B0604020202020204" pitchFamily="34" charset="0"/>
              </a:rPr>
              <a:t>TO SCHOOLS FOR THE DEPARTMENT OF BASIC EDUCATION FOR THE PERIOD ENDING</a:t>
            </a:r>
            <a:r>
              <a:rPr lang="en-ZA" sz="1800" b="1" dirty="0">
                <a:solidFill>
                  <a:schemeClr val="bg1"/>
                </a:solidFill>
                <a:latin typeface="+mn-lt"/>
                <a:ea typeface="Calibri" panose="020F0502020204030204" pitchFamily="34" charset="0"/>
                <a:cs typeface="Arial" panose="020B0604020202020204" pitchFamily="34" charset="0"/>
              </a:rPr>
              <a:t> 30 NOVEMBER 2023</a:t>
            </a:r>
            <a:br>
              <a:rPr lang="en-ZA" sz="1800" dirty="0">
                <a:solidFill>
                  <a:schemeClr val="bg1"/>
                </a:solidFill>
                <a:effectLst/>
                <a:latin typeface="+mn-lt"/>
                <a:ea typeface="Calibri" panose="020F0502020204030204" pitchFamily="34" charset="0"/>
                <a:cs typeface="Times New Roman" panose="02020603050405020304" pitchFamily="18" charset="0"/>
              </a:rPr>
            </a:br>
            <a:endParaRPr lang="en-US" sz="3800" b="1" cap="all" dirty="0">
              <a:solidFill>
                <a:schemeClr val="bg1"/>
              </a:solidFill>
              <a:latin typeface="+mn-lt"/>
            </a:endParaRPr>
          </a:p>
        </p:txBody>
      </p:sp>
      <p:sp>
        <p:nvSpPr>
          <p:cNvPr id="3" name="Subtitle 2"/>
          <p:cNvSpPr>
            <a:spLocks noGrp="1"/>
          </p:cNvSpPr>
          <p:nvPr>
            <p:ph type="subTitle" idx="1"/>
          </p:nvPr>
        </p:nvSpPr>
        <p:spPr>
          <a:xfrm>
            <a:off x="1249471" y="2842800"/>
            <a:ext cx="4503260" cy="1088648"/>
          </a:xfrm>
        </p:spPr>
        <p:txBody>
          <a:bodyPr>
            <a:normAutofit/>
          </a:bodyPr>
          <a:lstStyle/>
          <a:p>
            <a:pPr algn="l">
              <a:tabLst>
                <a:tab pos="1193800" algn="l"/>
              </a:tabLst>
            </a:pPr>
            <a:r>
              <a:rPr lang="en-US" sz="2200" b="1" dirty="0">
                <a:solidFill>
                  <a:schemeClr val="bg1"/>
                </a:solidFill>
              </a:rPr>
              <a:t>Non-Compulsory Briefing Session Presentation</a:t>
            </a:r>
          </a:p>
        </p:txBody>
      </p:sp>
      <p:sp>
        <p:nvSpPr>
          <p:cNvPr id="6" name="TextBox 5"/>
          <p:cNvSpPr txBox="1"/>
          <p:nvPr/>
        </p:nvSpPr>
        <p:spPr>
          <a:xfrm>
            <a:off x="6569901" y="1135366"/>
            <a:ext cx="1935272" cy="291932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NAME : LEBOGANG</a:t>
            </a:r>
          </a:p>
          <a:p>
            <a:pPr>
              <a:lnSpc>
                <a:spcPts val="1720"/>
              </a:lnSpc>
            </a:pPr>
            <a:r>
              <a:rPr lang="en-US" sz="1400" b="1" dirty="0">
                <a:solidFill>
                  <a:schemeClr val="bg1"/>
                </a:solidFill>
              </a:rPr>
              <a:t>SURNAME : MOSUWE</a:t>
            </a:r>
          </a:p>
          <a:p>
            <a:pPr>
              <a:lnSpc>
                <a:spcPts val="1720"/>
              </a:lnSpc>
            </a:pPr>
            <a:endParaRPr lang="en-US" sz="1400" b="1" dirty="0">
              <a:solidFill>
                <a:schemeClr val="bg1"/>
              </a:solidFill>
            </a:endParaRPr>
          </a:p>
          <a:p>
            <a:pPr>
              <a:lnSpc>
                <a:spcPts val="1720"/>
              </a:lnSpc>
            </a:pPr>
            <a:r>
              <a:rPr lang="en-US" sz="1400" b="1" dirty="0">
                <a:solidFill>
                  <a:schemeClr val="bg1"/>
                </a:solidFill>
              </a:rPr>
              <a:t>Title: DEPUTY DIRECTOR : TRANSVERSAL CONTRACTING</a:t>
            </a:r>
          </a:p>
          <a:p>
            <a:pPr>
              <a:lnSpc>
                <a:spcPts val="1720"/>
              </a:lnSpc>
            </a:pP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Date: 6 DECEMBER 2021</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CA2A-5EC9-4834-93CB-091064FACF28}"/>
              </a:ext>
            </a:extLst>
          </p:cNvPr>
          <p:cNvSpPr>
            <a:spLocks noGrp="1"/>
          </p:cNvSpPr>
          <p:nvPr>
            <p:ph type="title"/>
          </p:nvPr>
        </p:nvSpPr>
        <p:spPr/>
        <p:txBody>
          <a:bodyPr/>
          <a:lstStyle/>
          <a:p>
            <a:r>
              <a:rPr lang="en-ZA" sz="3600" dirty="0"/>
              <a:t>7.  Scope of Work</a:t>
            </a:r>
            <a:br>
              <a:rPr lang="en-ZA" sz="3600" dirty="0"/>
            </a:br>
            <a:endParaRPr lang="en-ZA" dirty="0"/>
          </a:p>
        </p:txBody>
      </p:sp>
      <p:sp>
        <p:nvSpPr>
          <p:cNvPr id="3" name="Content Placeholder 2">
            <a:extLst>
              <a:ext uri="{FF2B5EF4-FFF2-40B4-BE49-F238E27FC236}">
                <a16:creationId xmlns:a16="http://schemas.microsoft.com/office/drawing/2014/main" id="{A7BDD747-AAE4-40FF-A5C6-A9479E92E6C1}"/>
              </a:ext>
            </a:extLst>
          </p:cNvPr>
          <p:cNvSpPr>
            <a:spLocks noGrp="1"/>
          </p:cNvSpPr>
          <p:nvPr>
            <p:ph idx="1"/>
          </p:nvPr>
        </p:nvSpPr>
        <p:spPr/>
        <p:txBody>
          <a:bodyPr>
            <a:normAutofit fontScale="92500"/>
          </a:bodyPr>
          <a:lstStyle/>
          <a:p>
            <a:pPr marL="742950" lvl="1" indent="-285750" algn="just">
              <a:lnSpc>
                <a:spcPct val="150000"/>
              </a:lnSpc>
              <a:buFont typeface="Arial Narrow" panose="020B0606020202030204" pitchFamily="34" charset="0"/>
              <a:buAutoNum type="arabicPeriod"/>
            </a:pPr>
            <a:r>
              <a:rPr lang="en-ZA" sz="1800" dirty="0">
                <a:effectLst/>
                <a:latin typeface="Arial Narrow" panose="020B0606020202030204" pitchFamily="34" charset="0"/>
                <a:ea typeface="Calibri" panose="020F0502020204030204" pitchFamily="34" charset="0"/>
                <a:cs typeface="Arial" panose="020B0604020202020204" pitchFamily="34" charset="0"/>
              </a:rPr>
              <a:t>Supply, deliver and offload learning material, consumables and apparatus to schools for the Departments of Basic Education Provincially.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Arial Narrow" panose="020B0606020202030204" pitchFamily="34" charset="0"/>
              <a:buAutoNum type="arabicPeriod"/>
            </a:pPr>
            <a:r>
              <a:rPr lang="en-ZA" sz="1800" dirty="0">
                <a:effectLst/>
                <a:latin typeface="Arial Narrow" panose="020B0606020202030204" pitchFamily="34" charset="0"/>
                <a:ea typeface="Calibri" panose="020F0502020204030204" pitchFamily="34" charset="0"/>
                <a:cs typeface="Arial" panose="020B0604020202020204" pitchFamily="34" charset="0"/>
              </a:rPr>
              <a:t>Ensure that the mathematics materials are in accordance with relevant specifications and purchase order/s and or instructions received from Provincial Education Departments.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Arial Narrow" panose="020B0606020202030204" pitchFamily="34" charset="0"/>
              <a:buAutoNum type="arabicPeriod"/>
            </a:pPr>
            <a:r>
              <a:rPr lang="en-ZA" sz="1800" dirty="0">
                <a:effectLst/>
                <a:latin typeface="Arial Narrow" panose="020B0606020202030204" pitchFamily="34" charset="0"/>
                <a:ea typeface="Calibri" panose="020F0502020204030204" pitchFamily="34" charset="0"/>
                <a:cs typeface="Arial" panose="020B0604020202020204" pitchFamily="34" charset="0"/>
              </a:rPr>
              <a:t>Prepare necessary documentation for delivery of mathematics materials to relevant schools.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buFont typeface="Arial Narrow" panose="020B0606020202030204" pitchFamily="34" charset="0"/>
              <a:buAutoNum type="arabicPeriod"/>
            </a:pPr>
            <a:r>
              <a:rPr lang="en-ZA" sz="1800" dirty="0">
                <a:effectLst/>
                <a:latin typeface="Arial Narrow" panose="020B0606020202030204" pitchFamily="34" charset="0"/>
                <a:ea typeface="Calibri" panose="020F0502020204030204" pitchFamily="34" charset="0"/>
                <a:cs typeface="Arial" panose="020B0604020202020204" pitchFamily="34" charset="0"/>
              </a:rPr>
              <a:t>Ensure that mathematics materials are delivered at the correct school/s address in proper condition, in correct quantities, signed for by the correct school representative with proof of receipt and school stamp.</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800"/>
              </a:spcAft>
              <a:buFont typeface="Arial Narrow" panose="020B0606020202030204" pitchFamily="34" charset="0"/>
              <a:buAutoNum type="arabicPeriod"/>
            </a:pPr>
            <a:r>
              <a:rPr lang="en-ZA" sz="1800" dirty="0">
                <a:effectLst/>
                <a:latin typeface="Arial Narrow" panose="020B0606020202030204" pitchFamily="34" charset="0"/>
                <a:ea typeface="Calibri" panose="020F0502020204030204" pitchFamily="34" charset="0"/>
                <a:cs typeface="Arial" panose="020B0604020202020204" pitchFamily="34" charset="0"/>
              </a:rPr>
              <a:t>Proof of delivery documentation must be submitted together with invoices as proof that the mathematics material was/were received by the correct school in good condition and quantities.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99057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E003-73EE-4A86-A894-D908E243E3E2}"/>
              </a:ext>
            </a:extLst>
          </p:cNvPr>
          <p:cNvSpPr>
            <a:spLocks noGrp="1"/>
          </p:cNvSpPr>
          <p:nvPr>
            <p:ph type="title"/>
          </p:nvPr>
        </p:nvSpPr>
        <p:spPr/>
        <p:txBody>
          <a:bodyPr/>
          <a:lstStyle/>
          <a:p>
            <a:r>
              <a:rPr lang="en-ZA" sz="2800" dirty="0"/>
              <a:t>8.  Evaluation Criteria</a:t>
            </a:r>
            <a:br>
              <a:rPr lang="en-ZA" sz="3600" dirty="0"/>
            </a:br>
            <a:endParaRPr lang="en-ZA" dirty="0"/>
          </a:p>
        </p:txBody>
      </p:sp>
      <p:graphicFrame>
        <p:nvGraphicFramePr>
          <p:cNvPr id="4" name="Content Placeholder 3">
            <a:extLst>
              <a:ext uri="{FF2B5EF4-FFF2-40B4-BE49-F238E27FC236}">
                <a16:creationId xmlns:a16="http://schemas.microsoft.com/office/drawing/2014/main" id="{9DCEB992-7341-41E6-BF2C-482E1003200A}"/>
              </a:ext>
            </a:extLst>
          </p:cNvPr>
          <p:cNvGraphicFramePr>
            <a:graphicFrameLocks noGrp="1"/>
          </p:cNvGraphicFramePr>
          <p:nvPr>
            <p:ph idx="1"/>
            <p:extLst>
              <p:ext uri="{D42A27DB-BD31-4B8C-83A1-F6EECF244321}">
                <p14:modId xmlns:p14="http://schemas.microsoft.com/office/powerpoint/2010/main" val="130111986"/>
              </p:ext>
            </p:extLst>
          </p:nvPr>
        </p:nvGraphicFramePr>
        <p:xfrm>
          <a:off x="752475" y="1676654"/>
          <a:ext cx="7981949" cy="5095516"/>
        </p:xfrm>
        <a:graphic>
          <a:graphicData uri="http://schemas.openxmlformats.org/drawingml/2006/table">
            <a:tbl>
              <a:tblPr firstRow="1" firstCol="1" bandRow="1"/>
              <a:tblGrid>
                <a:gridCol w="1615867">
                  <a:extLst>
                    <a:ext uri="{9D8B030D-6E8A-4147-A177-3AD203B41FA5}">
                      <a16:colId xmlns:a16="http://schemas.microsoft.com/office/drawing/2014/main" val="1172565292"/>
                    </a:ext>
                  </a:extLst>
                </a:gridCol>
                <a:gridCol w="2881806">
                  <a:extLst>
                    <a:ext uri="{9D8B030D-6E8A-4147-A177-3AD203B41FA5}">
                      <a16:colId xmlns:a16="http://schemas.microsoft.com/office/drawing/2014/main" val="69325956"/>
                    </a:ext>
                  </a:extLst>
                </a:gridCol>
                <a:gridCol w="2275054">
                  <a:extLst>
                    <a:ext uri="{9D8B030D-6E8A-4147-A177-3AD203B41FA5}">
                      <a16:colId xmlns:a16="http://schemas.microsoft.com/office/drawing/2014/main" val="3361039147"/>
                    </a:ext>
                  </a:extLst>
                </a:gridCol>
                <a:gridCol w="1209222">
                  <a:extLst>
                    <a:ext uri="{9D8B030D-6E8A-4147-A177-3AD203B41FA5}">
                      <a16:colId xmlns:a16="http://schemas.microsoft.com/office/drawing/2014/main" val="1624683843"/>
                    </a:ext>
                  </a:extLst>
                </a:gridCol>
              </a:tblGrid>
              <a:tr h="466710">
                <a:tc>
                  <a:txBody>
                    <a:bodyPr/>
                    <a:lstStyle/>
                    <a:p>
                      <a:pPr algn="ctr">
                        <a:lnSpc>
                          <a:spcPct val="150000"/>
                        </a:lnSpc>
                        <a:spcAft>
                          <a:spcPts val="800"/>
                        </a:spcAft>
                      </a:pPr>
                      <a:r>
                        <a:rPr lang="en-GB"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Phase I</a:t>
                      </a:r>
                      <a:endParaRPr lang="en-ZA"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800"/>
                        </a:spcAft>
                      </a:pPr>
                      <a:r>
                        <a:rPr lang="en-GB"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Phase II</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indent="291465" algn="ctr">
                        <a:lnSpc>
                          <a:spcPct val="150000"/>
                        </a:lnSpc>
                        <a:spcAft>
                          <a:spcPts val="800"/>
                        </a:spcAft>
                      </a:pPr>
                      <a:r>
                        <a:rPr lang="en-GB"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Phase III</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indent="291465" algn="ctr">
                        <a:lnSpc>
                          <a:spcPct val="150000"/>
                        </a:lnSpc>
                        <a:spcAft>
                          <a:spcPts val="800"/>
                        </a:spcAft>
                      </a:pPr>
                      <a:r>
                        <a:rPr lang="en-GB"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Phase IV</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894244065"/>
                  </a:ext>
                </a:extLst>
              </a:tr>
              <a:tr h="953489">
                <a:tc>
                  <a:txBody>
                    <a:bodyPr/>
                    <a:lstStyle/>
                    <a:p>
                      <a:pPr algn="ctr">
                        <a:lnSpc>
                          <a:spcPct val="150000"/>
                        </a:lnSpc>
                        <a:spcAft>
                          <a:spcPts val="8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Pre -Qualifying Criteria</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dirty="0">
                          <a:effectLst/>
                          <a:latin typeface="Calibri" panose="020F0502020204030204" pitchFamily="34" charset="0"/>
                          <a:ea typeface="Calibri" panose="020F0502020204030204" pitchFamily="34" charset="0"/>
                          <a:cs typeface="Calibri" panose="020F0502020204030204" pitchFamily="34" charset="0"/>
                        </a:rPr>
                        <a:t>Compliance with mandatory and standard bidding requirements</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a:effectLst/>
                          <a:latin typeface="Calibri" panose="020F0502020204030204" pitchFamily="34" charset="0"/>
                          <a:ea typeface="Calibri" panose="020F0502020204030204" pitchFamily="34" charset="0"/>
                          <a:cs typeface="Calibri" panose="020F0502020204030204" pitchFamily="34" charset="0"/>
                        </a:rPr>
                        <a:t>Technical specification compliance</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GB" sz="1400" b="1">
                          <a:effectLst/>
                          <a:latin typeface="Calibri" panose="020F0502020204030204" pitchFamily="34" charset="0"/>
                          <a:ea typeface="Calibri" panose="020F0502020204030204" pitchFamily="34" charset="0"/>
                          <a:cs typeface="Calibri" panose="020F0502020204030204" pitchFamily="34" charset="0"/>
                        </a:rPr>
                        <a:t>Price and B-BBEE</a:t>
                      </a:r>
                      <a:endParaRPr lang="en-ZA" sz="1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856359"/>
                  </a:ext>
                </a:extLst>
              </a:tr>
              <a:tr h="2465747">
                <a:tc>
                  <a:txBody>
                    <a:bodyPr/>
                    <a:lstStyle/>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Compliance with pre-qualification criteria i.e. A bidder who is an EME or QSE</a:t>
                      </a: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Standard bidding documents must complete and signed.</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Signed Pricing Schedule</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Valid Authorisation letter</a:t>
                      </a: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Compliance to technical requirements (sample submission)</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Bids evaluated in terms of the 90/10  preference system</a:t>
                      </a: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531147"/>
                  </a:ext>
                </a:extLst>
              </a:tr>
            </a:tbl>
          </a:graphicData>
        </a:graphic>
      </p:graphicFrame>
    </p:spTree>
    <p:extLst>
      <p:ext uri="{BB962C8B-B14F-4D97-AF65-F5344CB8AC3E}">
        <p14:creationId xmlns:p14="http://schemas.microsoft.com/office/powerpoint/2010/main" val="321165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D029-2080-4FC4-90B5-6CBE6DF099E0}"/>
              </a:ext>
            </a:extLst>
          </p:cNvPr>
          <p:cNvSpPr>
            <a:spLocks noGrp="1"/>
          </p:cNvSpPr>
          <p:nvPr>
            <p:ph type="title"/>
          </p:nvPr>
        </p:nvSpPr>
        <p:spPr/>
        <p:txBody>
          <a:bodyPr/>
          <a:lstStyle/>
          <a:p>
            <a:r>
              <a:rPr lang="en-ZA" sz="3600" dirty="0"/>
              <a:t>8.  Evaluation Criteria</a:t>
            </a:r>
            <a:endParaRPr lang="en-ZA" dirty="0"/>
          </a:p>
        </p:txBody>
      </p:sp>
      <p:sp>
        <p:nvSpPr>
          <p:cNvPr id="3" name="Content Placeholder 2">
            <a:extLst>
              <a:ext uri="{FF2B5EF4-FFF2-40B4-BE49-F238E27FC236}">
                <a16:creationId xmlns:a16="http://schemas.microsoft.com/office/drawing/2014/main" id="{97C8C6E0-AEB5-4579-BE83-4D808AA08752}"/>
              </a:ext>
            </a:extLst>
          </p:cNvPr>
          <p:cNvSpPr>
            <a:spLocks noGrp="1"/>
          </p:cNvSpPr>
          <p:nvPr>
            <p:ph idx="1"/>
          </p:nvPr>
        </p:nvSpPr>
        <p:spPr/>
        <p:txBody>
          <a:bodyPr>
            <a:normAutofit/>
          </a:bodyPr>
          <a:lstStyle/>
          <a:p>
            <a:pPr marL="0" indent="0">
              <a:buNone/>
            </a:pPr>
            <a:r>
              <a:rPr lang="en-ZA" sz="2400" b="1" dirty="0">
                <a:effectLst/>
                <a:latin typeface="Calibri" panose="020F0502020204030204" pitchFamily="34" charset="0"/>
                <a:ea typeface="Calibri" panose="020F0502020204030204" pitchFamily="34" charset="0"/>
                <a:cs typeface="Calibri" panose="020F0502020204030204" pitchFamily="34" charset="0"/>
              </a:rPr>
              <a:t>Phase I: Pre- Qualifying Criteria for Preferential Procurement</a:t>
            </a:r>
            <a:endParaRPr lang="en-ZA"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b="1" dirty="0">
                <a:effectLst/>
                <a:latin typeface="Calibri" panose="020F0502020204030204" pitchFamily="34" charset="0"/>
                <a:ea typeface="Calibri" panose="020F0502020204030204" pitchFamily="34" charset="0"/>
                <a:cs typeface="Calibri" panose="020F0502020204030204" pitchFamily="34" charset="0"/>
              </a:rPr>
              <a:t>A bidder who is an EME or QSE</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p>
            <a:pPr marL="540385"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A bidder who is an EME or QSE as per Regulation 4(1)(b) of Preferential Procurement Regulations, 2017.</a:t>
            </a:r>
          </a:p>
          <a:p>
            <a:pPr marL="540385" algn="just">
              <a:lnSpc>
                <a:spcPct val="150000"/>
              </a:lnSpc>
              <a:spcAft>
                <a:spcPts val="800"/>
              </a:spcAft>
            </a:pPr>
            <a:r>
              <a:rPr lang="en-ZA" sz="2000" dirty="0">
                <a:effectLst/>
                <a:latin typeface="Calibri" panose="020F0502020204030204" pitchFamily="34" charset="0"/>
                <a:ea typeface="Calibri" panose="020F0502020204030204" pitchFamily="34" charset="0"/>
                <a:cs typeface="Calibri" panose="020F0502020204030204" pitchFamily="34" charset="0"/>
              </a:rPr>
              <a:t>Bidders are required to complete the preference claim form (SBD 6.1) in full, and </a:t>
            </a:r>
            <a:r>
              <a:rPr lang="en-ZA" sz="2000" b="1" dirty="0">
                <a:effectLst/>
                <a:latin typeface="Calibri" panose="020F0502020204030204" pitchFamily="34" charset="0"/>
                <a:ea typeface="Calibri" panose="020F0502020204030204" pitchFamily="34" charset="0"/>
                <a:cs typeface="Calibri" panose="020F0502020204030204" pitchFamily="34" charset="0"/>
              </a:rPr>
              <a:t>submit original and valid B-BBEE status level verification certificates OR originally certified copies thereof OR original and valid sworn affidavit signed by the EME representative and attested by Commissioner of oaths</a:t>
            </a:r>
            <a:r>
              <a:rPr lang="en-ZA" sz="2000" dirty="0">
                <a:effectLst/>
                <a:latin typeface="Calibri" panose="020F0502020204030204" pitchFamily="34" charset="0"/>
                <a:ea typeface="Calibri" panose="020F0502020204030204" pitchFamily="34" charset="0"/>
                <a:cs typeface="Calibri" panose="020F0502020204030204" pitchFamily="34" charset="0"/>
              </a:rPr>
              <a:t>.</a:t>
            </a:r>
          </a:p>
          <a:p>
            <a:endParaRPr lang="en-ZA" dirty="0"/>
          </a:p>
        </p:txBody>
      </p:sp>
    </p:spTree>
    <p:extLst>
      <p:ext uri="{BB962C8B-B14F-4D97-AF65-F5344CB8AC3E}">
        <p14:creationId xmlns:p14="http://schemas.microsoft.com/office/powerpoint/2010/main" val="696499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5375-BDC3-43DD-A18D-27A9C7745DA4}"/>
              </a:ext>
            </a:extLst>
          </p:cNvPr>
          <p:cNvSpPr>
            <a:spLocks noGrp="1"/>
          </p:cNvSpPr>
          <p:nvPr>
            <p:ph type="title"/>
          </p:nvPr>
        </p:nvSpPr>
        <p:spPr/>
        <p:txBody>
          <a:bodyPr>
            <a:normAutofit fontScale="90000"/>
          </a:bodyPr>
          <a:lstStyle/>
          <a:p>
            <a:pPr marL="0" indent="0">
              <a:buNone/>
            </a:pPr>
            <a:br>
              <a:rPr lang="en-ZA" sz="2700" dirty="0">
                <a:latin typeface="+mn-lt"/>
              </a:rPr>
            </a:br>
            <a:r>
              <a:rPr lang="en-ZA" sz="2700" dirty="0">
                <a:latin typeface="+mn-lt"/>
              </a:rPr>
              <a:t>8.  Evaluation Criteria </a:t>
            </a:r>
            <a:br>
              <a:rPr lang="en-ZA" sz="2700" dirty="0">
                <a:latin typeface="+mn-lt"/>
              </a:rPr>
            </a:br>
            <a:r>
              <a:rPr lang="en-ZA" sz="2700" b="1" dirty="0">
                <a:effectLst/>
                <a:latin typeface="+mn-lt"/>
                <a:ea typeface="Calibri" panose="020F0502020204030204" pitchFamily="34" charset="0"/>
                <a:cs typeface="Calibri" panose="020F0502020204030204" pitchFamily="34" charset="0"/>
              </a:rPr>
              <a:t>Phase I: Pre- Qualifying Criteria for Preferential Procurement</a:t>
            </a:r>
            <a:br>
              <a:rPr lang="en-ZA" sz="2700" dirty="0">
                <a:latin typeface="+mn-lt"/>
                <a:ea typeface="Calibri" panose="020F0502020204030204" pitchFamily="34" charset="0"/>
                <a:cs typeface="Calibri" panose="020F0502020204030204" pitchFamily="34" charset="0"/>
              </a:rPr>
            </a:br>
            <a:r>
              <a:rPr lang="en-GB" sz="2700" b="1" dirty="0">
                <a:effectLst/>
                <a:latin typeface="+mn-lt"/>
                <a:ea typeface="Calibri" panose="020F0502020204030204" pitchFamily="34" charset="0"/>
                <a:cs typeface="Calibri" panose="020F0502020204030204" pitchFamily="34" charset="0"/>
              </a:rPr>
              <a:t>A bidder who is an EME or QSE</a:t>
            </a:r>
            <a:br>
              <a:rPr lang="en-ZA" sz="3600" dirty="0">
                <a:effectLst/>
                <a:latin typeface="Calibri" panose="020F0502020204030204" pitchFamily="34" charset="0"/>
                <a:ea typeface="Calibri" panose="020F0502020204030204" pitchFamily="34" charset="0"/>
                <a:cs typeface="Calibri" panose="020F0502020204030204" pitchFamily="34" charset="0"/>
              </a:rPr>
            </a:br>
            <a:endParaRPr lang="en-ZA" dirty="0"/>
          </a:p>
        </p:txBody>
      </p:sp>
      <p:sp>
        <p:nvSpPr>
          <p:cNvPr id="3" name="Content Placeholder 2">
            <a:extLst>
              <a:ext uri="{FF2B5EF4-FFF2-40B4-BE49-F238E27FC236}">
                <a16:creationId xmlns:a16="http://schemas.microsoft.com/office/drawing/2014/main" id="{2A8D568B-B69E-46AC-9187-3865733632C3}"/>
              </a:ext>
            </a:extLst>
          </p:cNvPr>
          <p:cNvSpPr>
            <a:spLocks noGrp="1"/>
          </p:cNvSpPr>
          <p:nvPr>
            <p:ph idx="1"/>
          </p:nvPr>
        </p:nvSpPr>
        <p:spPr/>
        <p:txBody>
          <a:bodyPr>
            <a:normAutofit/>
          </a:bodyPr>
          <a:lstStyle/>
          <a:p>
            <a:pPr marL="368935" indent="0" algn="just">
              <a:lnSpc>
                <a:spcPct val="150000"/>
              </a:lnSpc>
              <a:spcAft>
                <a:spcPts val="800"/>
              </a:spcAft>
              <a:buNone/>
            </a:pPr>
            <a:r>
              <a:rPr lang="en-ZA" sz="2400" b="1" dirty="0">
                <a:effectLst/>
                <a:latin typeface="Calibri" panose="020F0502020204030204" pitchFamily="34" charset="0"/>
                <a:ea typeface="Calibri" panose="020F0502020204030204" pitchFamily="34" charset="0"/>
                <a:cs typeface="Calibri" panose="020F0502020204030204" pitchFamily="34" charset="0"/>
              </a:rPr>
              <a:t>In order to proceed to Phase II</a:t>
            </a:r>
            <a:r>
              <a:rPr lang="en-ZA" sz="2400" dirty="0">
                <a:effectLst/>
                <a:latin typeface="Calibri" panose="020F0502020204030204" pitchFamily="34" charset="0"/>
                <a:ea typeface="Calibri" panose="020F0502020204030204" pitchFamily="34" charset="0"/>
                <a:cs typeface="Calibri" panose="020F0502020204030204" pitchFamily="34" charset="0"/>
              </a:rPr>
              <a:t>, bidders are required to submit proof of the following:  </a:t>
            </a:r>
          </a:p>
          <a:p>
            <a:pPr marL="342900" lvl="0" indent="-342900">
              <a:lnSpc>
                <a:spcPct val="150000"/>
              </a:lnSpc>
              <a:buFont typeface="+mj-lt"/>
              <a:buAutoNum type="alphaLcParenR"/>
            </a:pPr>
            <a:r>
              <a:rPr lang="en-ZA" sz="2400" dirty="0">
                <a:effectLst/>
                <a:latin typeface="Calibri" panose="020F0502020204030204" pitchFamily="34" charset="0"/>
                <a:ea typeface="Calibri" panose="020F0502020204030204" pitchFamily="34" charset="0"/>
                <a:cs typeface="Calibri" panose="020F0502020204030204" pitchFamily="34" charset="0"/>
              </a:rPr>
              <a:t>Original valid B-BBEE status level verification certificate OR originally certified copy of the B-BBEE certificate </a:t>
            </a:r>
          </a:p>
          <a:p>
            <a:pPr marL="342900" lvl="0" indent="-342900">
              <a:lnSpc>
                <a:spcPct val="150000"/>
              </a:lnSpc>
              <a:buFont typeface="+mj-lt"/>
              <a:buAutoNum type="alphaLcParenR"/>
            </a:pPr>
            <a:r>
              <a:rPr lang="en-ZA" sz="2400" dirty="0">
                <a:effectLst/>
                <a:latin typeface="Calibri" panose="020F0502020204030204" pitchFamily="34" charset="0"/>
                <a:ea typeface="Calibri" panose="020F0502020204030204" pitchFamily="34" charset="0"/>
                <a:cs typeface="Calibri" panose="020F0502020204030204" pitchFamily="34" charset="0"/>
              </a:rPr>
              <a:t>Original Sworn affidavit signed by the EME representative and attested by a Commissioner of oaths or originally  certified copy of a sworn affidavit.</a:t>
            </a:r>
          </a:p>
          <a:p>
            <a:endParaRPr lang="en-ZA" dirty="0"/>
          </a:p>
        </p:txBody>
      </p:sp>
    </p:spTree>
    <p:extLst>
      <p:ext uri="{BB962C8B-B14F-4D97-AF65-F5344CB8AC3E}">
        <p14:creationId xmlns:p14="http://schemas.microsoft.com/office/powerpoint/2010/main" val="42408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18E2-DF5D-44FB-9A30-2208A0EA76B8}"/>
              </a:ext>
            </a:extLst>
          </p:cNvPr>
          <p:cNvSpPr>
            <a:spLocks noGrp="1"/>
          </p:cNvSpPr>
          <p:nvPr>
            <p:ph type="title"/>
          </p:nvPr>
        </p:nvSpPr>
        <p:spPr/>
        <p:txBody>
          <a:bodyPr>
            <a:noAutofit/>
          </a:bodyPr>
          <a:lstStyle/>
          <a:p>
            <a:r>
              <a:rPr lang="en-ZA" sz="2400" dirty="0"/>
              <a:t>8.  Evaluation Criteria</a:t>
            </a:r>
            <a:br>
              <a:rPr lang="en-ZA" sz="2400" dirty="0"/>
            </a:br>
            <a:r>
              <a:rPr lang="en-ZA" sz="2400" b="1" dirty="0">
                <a:effectLst/>
                <a:latin typeface="+mn-lt"/>
                <a:ea typeface="Calibri" panose="020F0502020204030204" pitchFamily="34" charset="0"/>
                <a:cs typeface="Calibri" panose="020F0502020204030204" pitchFamily="34" charset="0"/>
              </a:rPr>
              <a:t>Phase I: Pre- Qualifying Criteria for Preferential Procurement</a:t>
            </a:r>
            <a:br>
              <a:rPr lang="en-ZA" sz="2400" dirty="0">
                <a:latin typeface="+mn-lt"/>
                <a:ea typeface="Calibri" panose="020F0502020204030204" pitchFamily="34" charset="0"/>
                <a:cs typeface="Calibri" panose="020F0502020204030204" pitchFamily="34" charset="0"/>
              </a:rPr>
            </a:br>
            <a:r>
              <a:rPr lang="en-GB" sz="2400" b="1" dirty="0">
                <a:effectLst/>
                <a:latin typeface="+mn-lt"/>
                <a:ea typeface="Calibri" panose="020F0502020204030204" pitchFamily="34" charset="0"/>
                <a:cs typeface="Calibri" panose="020F0502020204030204" pitchFamily="34" charset="0"/>
              </a:rPr>
              <a:t>A bidder who is an EME or QSE</a:t>
            </a:r>
            <a:endParaRPr lang="en-ZA" sz="2400" dirty="0"/>
          </a:p>
        </p:txBody>
      </p:sp>
      <p:sp>
        <p:nvSpPr>
          <p:cNvPr id="3" name="Content Placeholder 2">
            <a:extLst>
              <a:ext uri="{FF2B5EF4-FFF2-40B4-BE49-F238E27FC236}">
                <a16:creationId xmlns:a16="http://schemas.microsoft.com/office/drawing/2014/main" id="{DEF0941A-930E-497B-9100-A63ABB8D9DCB}"/>
              </a:ext>
            </a:extLst>
          </p:cNvPr>
          <p:cNvSpPr>
            <a:spLocks noGrp="1"/>
          </p:cNvSpPr>
          <p:nvPr>
            <p:ph idx="1"/>
          </p:nvPr>
        </p:nvSpPr>
        <p:spPr/>
        <p:txBody>
          <a:bodyPr/>
          <a:lstStyle/>
          <a:p>
            <a:endParaRPr lang="en-ZA" sz="2800" dirty="0">
              <a:effectLst/>
              <a:latin typeface="Calibri" panose="020F0502020204030204" pitchFamily="34" charset="0"/>
              <a:ea typeface="Calibri" panose="020F0502020204030204" pitchFamily="34" charset="0"/>
              <a:cs typeface="Calibri" panose="020F0502020204030204" pitchFamily="34" charset="0"/>
            </a:endParaRPr>
          </a:p>
          <a:p>
            <a:r>
              <a:rPr lang="en-ZA" sz="2800" dirty="0">
                <a:effectLst/>
                <a:latin typeface="Calibri" panose="020F0502020204030204" pitchFamily="34" charset="0"/>
                <a:ea typeface="Calibri" panose="020F0502020204030204" pitchFamily="34" charset="0"/>
                <a:cs typeface="Calibri" panose="020F0502020204030204" pitchFamily="34" charset="0"/>
              </a:rPr>
              <a:t>CIPC B-BBEE certificate : Must either be an original (as per electronic communications Act ) via email or certified copy of the B-BBEE Certificate with the bid document</a:t>
            </a:r>
          </a:p>
          <a:p>
            <a:endParaRPr lang="en-ZA" dirty="0"/>
          </a:p>
        </p:txBody>
      </p:sp>
    </p:spTree>
    <p:extLst>
      <p:ext uri="{BB962C8B-B14F-4D97-AF65-F5344CB8AC3E}">
        <p14:creationId xmlns:p14="http://schemas.microsoft.com/office/powerpoint/2010/main" val="290913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990F-4036-4CA0-8F63-007B649C583D}"/>
              </a:ext>
            </a:extLst>
          </p:cNvPr>
          <p:cNvSpPr>
            <a:spLocks noGrp="1"/>
          </p:cNvSpPr>
          <p:nvPr>
            <p:ph type="title"/>
          </p:nvPr>
        </p:nvSpPr>
        <p:spPr/>
        <p:txBody>
          <a:bodyPr/>
          <a:lstStyle/>
          <a:p>
            <a:r>
              <a:rPr lang="en-ZA" sz="3200" dirty="0"/>
              <a:t>8.  Evaluation Criteria</a:t>
            </a:r>
            <a:endParaRPr lang="en-ZA" dirty="0"/>
          </a:p>
        </p:txBody>
      </p:sp>
      <p:sp>
        <p:nvSpPr>
          <p:cNvPr id="3" name="Content Placeholder 2">
            <a:extLst>
              <a:ext uri="{FF2B5EF4-FFF2-40B4-BE49-F238E27FC236}">
                <a16:creationId xmlns:a16="http://schemas.microsoft.com/office/drawing/2014/main" id="{FF7EB44F-63D3-48DE-8A34-443F745517BC}"/>
              </a:ext>
            </a:extLst>
          </p:cNvPr>
          <p:cNvSpPr>
            <a:spLocks noGrp="1"/>
          </p:cNvSpPr>
          <p:nvPr>
            <p:ph idx="1"/>
          </p:nvPr>
        </p:nvSpPr>
        <p:spPr>
          <a:xfrm>
            <a:off x="288099" y="1352550"/>
            <a:ext cx="8536487" cy="5294739"/>
          </a:xfrm>
        </p:spPr>
        <p:txBody>
          <a:bodyPr>
            <a:normAutofit lnSpcReduction="10000"/>
          </a:bodyPr>
          <a:lstStyle/>
          <a:p>
            <a:pPr marL="0" indent="0">
              <a:buNone/>
            </a:pPr>
            <a:r>
              <a:rPr lang="en-ZA" sz="1800" b="1"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t> </a:t>
            </a:r>
            <a:r>
              <a:rPr lang="en-ZA" sz="2400" b="1" dirty="0">
                <a:effectLst/>
                <a:latin typeface="Calibri" panose="020F0502020204030204" pitchFamily="34" charset="0"/>
                <a:ea typeface="Calibri" panose="020F0502020204030204" pitchFamily="34" charset="0"/>
                <a:cs typeface="Calibri" panose="020F0502020204030204" pitchFamily="34" charset="0"/>
              </a:rPr>
              <a:t>Phase II: Mandatory and Standard Bidding Documents  Requirements</a:t>
            </a:r>
          </a:p>
          <a:p>
            <a:pPr marL="0" indent="0">
              <a:buNone/>
            </a:pPr>
            <a:endParaRPr lang="en-ZA" sz="24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ZA" sz="2400" b="1" dirty="0">
                <a:effectLst/>
                <a:latin typeface="Calibri" panose="020F0502020204030204" pitchFamily="34" charset="0"/>
                <a:ea typeface="Calibri" panose="020F0502020204030204" pitchFamily="34" charset="0"/>
                <a:cs typeface="Calibri" panose="020F0502020204030204" pitchFamily="34" charset="0"/>
              </a:rPr>
              <a:t>Standard Bidding Documents</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p>
            <a:pPr marL="278765" indent="0" algn="just">
              <a:lnSpc>
                <a:spcPct val="150000"/>
              </a:lnSpc>
              <a:spcAft>
                <a:spcPts val="800"/>
              </a:spcAft>
              <a:buNone/>
            </a:pPr>
            <a:r>
              <a:rPr lang="en-ZA" sz="1600" dirty="0">
                <a:effectLst/>
                <a:latin typeface="Calibri" panose="020F0502020204030204" pitchFamily="34" charset="0"/>
                <a:ea typeface="Times New Roman" panose="02020603050405020304" pitchFamily="18" charset="0"/>
                <a:cs typeface="Calibri" panose="020F0502020204030204" pitchFamily="34" charset="0"/>
              </a:rPr>
              <a:t>The following standard bidding documents must be submitted with the bid at the closing date and time of bid.</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
            </a:pPr>
            <a:r>
              <a:rPr lang="en-ZA" sz="1600" dirty="0">
                <a:effectLst/>
                <a:latin typeface="Calibri" panose="020F0502020204030204" pitchFamily="34" charset="0"/>
                <a:ea typeface="Times New Roman" panose="02020603050405020304" pitchFamily="18" charset="0"/>
                <a:cs typeface="Calibri" panose="020F0502020204030204" pitchFamily="34" charset="0"/>
              </a:rPr>
              <a:t>SBD 1 – Invitation to bid</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
            </a:pPr>
            <a:r>
              <a:rPr lang="en-ZA" sz="1600" dirty="0">
                <a:effectLst/>
                <a:latin typeface="Calibri" panose="020F0502020204030204" pitchFamily="34" charset="0"/>
                <a:ea typeface="Times New Roman" panose="02020603050405020304" pitchFamily="18" charset="0"/>
                <a:cs typeface="Calibri" panose="020F0502020204030204" pitchFamily="34" charset="0"/>
              </a:rPr>
              <a:t>SBD 4 – Declaration of interest</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
            </a:pPr>
            <a:r>
              <a:rPr lang="en-ZA" sz="1600" dirty="0">
                <a:effectLst/>
                <a:latin typeface="Calibri" panose="020F0502020204030204" pitchFamily="34" charset="0"/>
                <a:ea typeface="Times New Roman" panose="02020603050405020304" pitchFamily="18" charset="0"/>
                <a:cs typeface="Calibri" panose="020F0502020204030204" pitchFamily="34" charset="0"/>
              </a:rPr>
              <a:t>SBD 6.1 – Preference Points Claimed (BBBEE)</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
            </a:pPr>
            <a:r>
              <a:rPr lang="en-ZA" sz="1600" dirty="0">
                <a:effectLst/>
                <a:latin typeface="Calibri" panose="020F0502020204030204" pitchFamily="34" charset="0"/>
                <a:ea typeface="Times New Roman" panose="02020603050405020304" pitchFamily="18" charset="0"/>
                <a:cs typeface="Calibri" panose="020F0502020204030204" pitchFamily="34" charset="0"/>
              </a:rPr>
              <a:t>SBD 8 – Declaration of Past SCM Practices</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800"/>
              </a:spcAft>
              <a:buFont typeface="Wingdings" panose="05000000000000000000" pitchFamily="2" charset="2"/>
              <a:buChar char=""/>
            </a:pPr>
            <a:r>
              <a:rPr lang="en-ZA" sz="1600" dirty="0">
                <a:effectLst/>
                <a:latin typeface="Calibri" panose="020F0502020204030204" pitchFamily="34" charset="0"/>
                <a:ea typeface="Times New Roman" panose="02020603050405020304" pitchFamily="18" charset="0"/>
                <a:cs typeface="Calibri" panose="020F0502020204030204" pitchFamily="34" charset="0"/>
              </a:rPr>
              <a:t>SBD 9– Certificate of Independent Bid Determination</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Z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01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11F66-D9A1-4EBB-8D84-8C43DE806E19}"/>
              </a:ext>
            </a:extLst>
          </p:cNvPr>
          <p:cNvSpPr>
            <a:spLocks noGrp="1"/>
          </p:cNvSpPr>
          <p:nvPr>
            <p:ph type="title"/>
          </p:nvPr>
        </p:nvSpPr>
        <p:spPr/>
        <p:txBody>
          <a:bodyPr>
            <a:normAutofit fontScale="90000"/>
          </a:bodyPr>
          <a:lstStyle/>
          <a:p>
            <a:r>
              <a:rPr lang="en-ZA" sz="2800" b="1"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t> </a:t>
            </a:r>
            <a:br>
              <a:rPr lang="en-ZA" sz="2800" b="1"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br>
            <a:r>
              <a:rPr lang="en-ZA" sz="2700" dirty="0"/>
              <a:t>8.  Evaluation Criteria</a:t>
            </a:r>
            <a:br>
              <a:rPr lang="en-ZA" sz="2700" dirty="0"/>
            </a:br>
            <a:r>
              <a:rPr lang="en-ZA" sz="2700" b="1" dirty="0">
                <a:effectLst/>
                <a:latin typeface="Calibri" panose="020F0502020204030204" pitchFamily="34" charset="0"/>
                <a:ea typeface="Calibri" panose="020F0502020204030204" pitchFamily="34" charset="0"/>
                <a:cs typeface="Calibri" panose="020F0502020204030204" pitchFamily="34" charset="0"/>
              </a:rPr>
              <a:t>Phase II: Mandatory and Standard Bidding Documents Requirements continues…</a:t>
            </a:r>
            <a:br>
              <a:rPr lang="en-ZA" sz="3600" b="1" dirty="0">
                <a:effectLst/>
                <a:latin typeface="Calibri" panose="020F0502020204030204" pitchFamily="34" charset="0"/>
                <a:ea typeface="Calibri" panose="020F0502020204030204" pitchFamily="34" charset="0"/>
                <a:cs typeface="Calibri" panose="020F0502020204030204" pitchFamily="34" charset="0"/>
              </a:rPr>
            </a:br>
            <a:endParaRPr lang="en-ZA" dirty="0"/>
          </a:p>
        </p:txBody>
      </p:sp>
      <p:sp>
        <p:nvSpPr>
          <p:cNvPr id="3" name="Content Placeholder 2">
            <a:extLst>
              <a:ext uri="{FF2B5EF4-FFF2-40B4-BE49-F238E27FC236}">
                <a16:creationId xmlns:a16="http://schemas.microsoft.com/office/drawing/2014/main" id="{ED821412-50C3-450E-BFC1-456143D819FE}"/>
              </a:ext>
            </a:extLst>
          </p:cNvPr>
          <p:cNvSpPr>
            <a:spLocks noGrp="1"/>
          </p:cNvSpPr>
          <p:nvPr>
            <p:ph idx="1"/>
          </p:nvPr>
        </p:nvSpPr>
        <p:spPr/>
        <p:txBody>
          <a:bodyPr>
            <a:normAutofit/>
          </a:bodyPr>
          <a:lstStyle/>
          <a:p>
            <a:pPr marL="914400" lvl="2" indent="0">
              <a:lnSpc>
                <a:spcPct val="150000"/>
              </a:lnSpc>
              <a:spcAft>
                <a:spcPts val="600"/>
              </a:spcAft>
              <a:buNone/>
            </a:pPr>
            <a:r>
              <a:rPr lang="en-ZA" sz="2400" b="1" dirty="0"/>
              <a:t>Pricing Structure and Schedule</a:t>
            </a:r>
          </a:p>
          <a:p>
            <a:pPr marL="171450" lvl="2">
              <a:spcBef>
                <a:spcPts val="750"/>
              </a:spcBef>
              <a:spcAft>
                <a:spcPts val="600"/>
              </a:spcAft>
              <a:buFont typeface="Wingdings" panose="05000000000000000000" pitchFamily="2" charset="2"/>
              <a:buChar char="ü"/>
            </a:pPr>
            <a:r>
              <a:rPr lang="en-ZA" sz="2400" dirty="0"/>
              <a:t>The pricing schedule (see Annexure 1) provided in this bid forms       an integral part of the bid document and bidders must ensure that it is completed without changing the structure thereof. All pricing offered must be on a national level.</a:t>
            </a:r>
          </a:p>
          <a:p>
            <a:pPr marL="171450" lvl="2">
              <a:spcBef>
                <a:spcPts val="750"/>
              </a:spcBef>
              <a:spcAft>
                <a:spcPts val="600"/>
              </a:spcAft>
              <a:buFont typeface="Wingdings" panose="05000000000000000000" pitchFamily="2" charset="2"/>
              <a:buChar char="ü"/>
            </a:pPr>
            <a:r>
              <a:rPr lang="en-ZA" sz="2400" dirty="0"/>
              <a:t>Bidders can tender on provincial level for each line item and prices quoted must be furnished per line item. The pricing schedule provided in this bid forms an integral part of the bid document and bidders must ensure that it is completed without changing the structure. The prices quoted must be inclusive of all applicable taxes</a:t>
            </a:r>
          </a:p>
          <a:p>
            <a:endParaRPr lang="en-ZA" dirty="0"/>
          </a:p>
        </p:txBody>
      </p:sp>
    </p:spTree>
    <p:extLst>
      <p:ext uri="{BB962C8B-B14F-4D97-AF65-F5344CB8AC3E}">
        <p14:creationId xmlns:p14="http://schemas.microsoft.com/office/powerpoint/2010/main" val="95851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9FAD-4BCE-4FC1-8D1C-892297E1A69A}"/>
              </a:ext>
            </a:extLst>
          </p:cNvPr>
          <p:cNvSpPr>
            <a:spLocks noGrp="1"/>
          </p:cNvSpPr>
          <p:nvPr>
            <p:ph type="title"/>
          </p:nvPr>
        </p:nvSpPr>
        <p:spPr/>
        <p:txBody>
          <a:bodyPr>
            <a:normAutofit fontScale="90000"/>
          </a:bodyPr>
          <a:lstStyle/>
          <a:p>
            <a:br>
              <a:rPr lang="en-ZA" sz="3200" b="1" dirty="0">
                <a:effectLst/>
                <a:latin typeface="Calibri" panose="020F0502020204030204" pitchFamily="34" charset="0"/>
                <a:ea typeface="Calibri" panose="020F0502020204030204" pitchFamily="34" charset="0"/>
                <a:cs typeface="Calibri" panose="020F0502020204030204" pitchFamily="34" charset="0"/>
              </a:rPr>
            </a:br>
            <a:r>
              <a:rPr lang="en-ZA" sz="2700" dirty="0"/>
              <a:t>8.  Evaluation Criteria</a:t>
            </a:r>
            <a:br>
              <a:rPr lang="en-ZA" sz="2700" dirty="0"/>
            </a:br>
            <a:r>
              <a:rPr lang="en-ZA" sz="2700" b="1" dirty="0">
                <a:effectLst/>
                <a:latin typeface="Calibri" panose="020F0502020204030204" pitchFamily="34" charset="0"/>
                <a:ea typeface="Calibri" panose="020F0502020204030204" pitchFamily="34" charset="0"/>
                <a:cs typeface="Calibri" panose="020F0502020204030204" pitchFamily="34" charset="0"/>
              </a:rPr>
              <a:t>Phase II: Mandatory and Standard Bidding Documents Requirements continues…</a:t>
            </a:r>
            <a:br>
              <a:rPr lang="en-ZA" sz="3200" b="1" dirty="0">
                <a:effectLst/>
                <a:latin typeface="Calibri" panose="020F0502020204030204" pitchFamily="34" charset="0"/>
                <a:ea typeface="Calibri" panose="020F0502020204030204" pitchFamily="34" charset="0"/>
                <a:cs typeface="Calibri" panose="020F0502020204030204" pitchFamily="34" charset="0"/>
              </a:rPr>
            </a:br>
            <a:endParaRPr lang="en-ZA" dirty="0"/>
          </a:p>
        </p:txBody>
      </p:sp>
      <p:sp>
        <p:nvSpPr>
          <p:cNvPr id="3" name="Content Placeholder 2">
            <a:extLst>
              <a:ext uri="{FF2B5EF4-FFF2-40B4-BE49-F238E27FC236}">
                <a16:creationId xmlns:a16="http://schemas.microsoft.com/office/drawing/2014/main" id="{592FDB98-97FD-41BA-9A3B-3558F16872CC}"/>
              </a:ext>
            </a:extLst>
          </p:cNvPr>
          <p:cNvSpPr>
            <a:spLocks noGrp="1"/>
          </p:cNvSpPr>
          <p:nvPr>
            <p:ph idx="1"/>
          </p:nvPr>
        </p:nvSpPr>
        <p:spPr/>
        <p:txBody>
          <a:bodyPr>
            <a:normAutofit/>
          </a:bodyPr>
          <a:lstStyle/>
          <a:p>
            <a:pPr marL="0" indent="0">
              <a:buNone/>
            </a:pPr>
            <a:r>
              <a:rPr lang="en-ZA" sz="2800" b="1" dirty="0">
                <a:effectLst/>
                <a:ea typeface="Calibri" panose="020F0502020204030204" pitchFamily="34" charset="0"/>
                <a:cs typeface="Arial" panose="020B0604020202020204" pitchFamily="34" charset="0"/>
              </a:rPr>
              <a:t>Pricing Structure and Schedule</a:t>
            </a:r>
            <a:endParaRPr lang="en-ZA" sz="2800" b="1" dirty="0">
              <a:ea typeface="Calibri" panose="020F0502020204030204" pitchFamily="34" charset="0"/>
              <a:cs typeface="Arial" panose="020B0604020202020204" pitchFamily="34" charset="0"/>
            </a:endParaRPr>
          </a:p>
          <a:p>
            <a:pPr>
              <a:buFont typeface="Wingdings" panose="05000000000000000000" pitchFamily="2" charset="2"/>
              <a:buChar char="ü"/>
            </a:pPr>
            <a:endParaRPr lang="en-GB" sz="2800" dirty="0"/>
          </a:p>
          <a:p>
            <a:pPr>
              <a:buFont typeface="Wingdings" panose="05000000000000000000" pitchFamily="2" charset="2"/>
              <a:buChar char="ü"/>
            </a:pPr>
            <a:r>
              <a:rPr lang="en-GB" sz="2800" dirty="0"/>
              <a:t>The pricing schedule (Annexure 1) must be sent in an  excel format on a USB drive, not as a scanned PDF.</a:t>
            </a:r>
          </a:p>
          <a:p>
            <a:pPr marL="0" indent="0">
              <a:buNone/>
            </a:pPr>
            <a:endParaRPr lang="en-GB" sz="2800" dirty="0"/>
          </a:p>
          <a:p>
            <a:pPr>
              <a:buFont typeface="Wingdings" panose="05000000000000000000" pitchFamily="2" charset="2"/>
              <a:buChar char="ü"/>
            </a:pPr>
            <a:r>
              <a:rPr lang="en-GB" sz="2800" dirty="0"/>
              <a:t>Pricing schedule must be printed, signed and submitted with the bid on the closing date and time of the bid.</a:t>
            </a:r>
          </a:p>
          <a:p>
            <a:pPr marL="0" indent="0">
              <a:buNone/>
            </a:pPr>
            <a:endParaRPr lang="en-GB" sz="2800" dirty="0"/>
          </a:p>
          <a:p>
            <a:pPr>
              <a:buFont typeface="Wingdings" panose="05000000000000000000" pitchFamily="2" charset="2"/>
              <a:buChar char="ü"/>
            </a:pPr>
            <a:r>
              <a:rPr lang="en-GB" sz="2800" dirty="0"/>
              <a:t>Failure to submit the pricing schedule at the closing date and time of the bid will invalidate the bid. </a:t>
            </a:r>
            <a:endParaRPr lang="en-ZA" dirty="0"/>
          </a:p>
        </p:txBody>
      </p:sp>
    </p:spTree>
    <p:extLst>
      <p:ext uri="{BB962C8B-B14F-4D97-AF65-F5344CB8AC3E}">
        <p14:creationId xmlns:p14="http://schemas.microsoft.com/office/powerpoint/2010/main" val="2887685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FED3-547F-4537-8FAB-477B244C798D}"/>
              </a:ext>
            </a:extLst>
          </p:cNvPr>
          <p:cNvSpPr>
            <a:spLocks noGrp="1"/>
          </p:cNvSpPr>
          <p:nvPr>
            <p:ph type="title"/>
          </p:nvPr>
        </p:nvSpPr>
        <p:spPr/>
        <p:txBody>
          <a:bodyPr>
            <a:normAutofit fontScale="90000"/>
          </a:bodyPr>
          <a:lstStyle/>
          <a:p>
            <a:br>
              <a:rPr lang="en-ZA" sz="3600" b="1" dirty="0">
                <a:effectLst/>
                <a:latin typeface="Calibri" panose="020F0502020204030204" pitchFamily="34" charset="0"/>
                <a:ea typeface="Calibri" panose="020F0502020204030204" pitchFamily="34" charset="0"/>
                <a:cs typeface="Calibri" panose="020F0502020204030204" pitchFamily="34" charset="0"/>
              </a:rPr>
            </a:br>
            <a:r>
              <a:rPr lang="en-ZA" sz="2700" dirty="0"/>
              <a:t>8.  Evaluation Criteria</a:t>
            </a:r>
            <a:br>
              <a:rPr lang="en-ZA" sz="2700" dirty="0"/>
            </a:br>
            <a:r>
              <a:rPr lang="en-ZA" sz="2700" b="1" dirty="0">
                <a:effectLst/>
                <a:latin typeface="Calibri" panose="020F0502020204030204" pitchFamily="34" charset="0"/>
                <a:ea typeface="Calibri" panose="020F0502020204030204" pitchFamily="34" charset="0"/>
                <a:cs typeface="Calibri" panose="020F0502020204030204" pitchFamily="34" charset="0"/>
              </a:rPr>
              <a:t>Phase II: Mandatory and Standard Bidding Documents Requirements continues…</a:t>
            </a:r>
            <a:br>
              <a:rPr lang="en-ZA" sz="2700" b="1" dirty="0">
                <a:effectLst/>
                <a:latin typeface="Calibri" panose="020F0502020204030204" pitchFamily="34" charset="0"/>
                <a:ea typeface="Calibri" panose="020F0502020204030204" pitchFamily="34" charset="0"/>
                <a:cs typeface="Calibri" panose="020F0502020204030204" pitchFamily="34" charset="0"/>
              </a:rPr>
            </a:br>
            <a:endParaRPr lang="en-ZA" sz="2700" dirty="0"/>
          </a:p>
        </p:txBody>
      </p:sp>
      <p:sp>
        <p:nvSpPr>
          <p:cNvPr id="3" name="Content Placeholder 2">
            <a:extLst>
              <a:ext uri="{FF2B5EF4-FFF2-40B4-BE49-F238E27FC236}">
                <a16:creationId xmlns:a16="http://schemas.microsoft.com/office/drawing/2014/main" id="{BBC55593-EFDD-4EF3-AC74-887AB7569EFA}"/>
              </a:ext>
            </a:extLst>
          </p:cNvPr>
          <p:cNvSpPr>
            <a:spLocks noGrp="1"/>
          </p:cNvSpPr>
          <p:nvPr>
            <p:ph idx="1"/>
          </p:nvPr>
        </p:nvSpPr>
        <p:spPr/>
        <p:txBody>
          <a:bodyPr>
            <a:normAutofit/>
          </a:bodyPr>
          <a:lstStyle/>
          <a:p>
            <a:pPr marL="0" indent="0">
              <a:buNone/>
            </a:pPr>
            <a:r>
              <a:rPr lang="en-ZA" sz="2400" b="1" dirty="0">
                <a:latin typeface="Calibri" panose="020F0502020204030204" pitchFamily="34" charset="0"/>
                <a:cs typeface="Calibri" panose="020F0502020204030204" pitchFamily="34" charset="0"/>
              </a:rPr>
              <a:t>Authorisation Declaration</a:t>
            </a:r>
          </a:p>
          <a:p>
            <a:pPr algn="just">
              <a:lnSpc>
                <a:spcPct val="150000"/>
              </a:lnSpc>
              <a:spcAft>
                <a:spcPts val="800"/>
              </a:spcAft>
              <a:buFont typeface="Wingdings" panose="05000000000000000000" pitchFamily="2" charset="2"/>
              <a:buChar char="ü"/>
            </a:pPr>
            <a:r>
              <a:rPr lang="en-ZA" sz="2000" dirty="0">
                <a:solidFill>
                  <a:srgbClr val="000000"/>
                </a:solidFill>
                <a:latin typeface="Calibri" panose="020F0502020204030204" pitchFamily="34" charset="0"/>
                <a:cs typeface="Calibri" panose="020F0502020204030204" pitchFamily="34" charset="0"/>
              </a:rPr>
              <a:t>All bidders must complete the “Authorisation Declaration” (TCBD 1) in full for all relevant goods or services, sign it and submit it together with the bid response at the closing date and time of the bid invitation.</a:t>
            </a:r>
          </a:p>
          <a:p>
            <a:pPr algn="just">
              <a:lnSpc>
                <a:spcPct val="150000"/>
              </a:lnSpc>
              <a:spcAft>
                <a:spcPts val="800"/>
              </a:spcAft>
              <a:buFont typeface="Wingdings" panose="05000000000000000000" pitchFamily="2" charset="2"/>
              <a:buChar char="ü"/>
              <a:tabLst>
                <a:tab pos="540385" algn="l"/>
              </a:tabLst>
            </a:pPr>
            <a:r>
              <a:rPr lang="en-ZA" sz="2000" dirty="0">
                <a:solidFill>
                  <a:srgbClr val="000000"/>
                </a:solidFill>
                <a:latin typeface="Calibri" panose="020F0502020204030204" pitchFamily="34" charset="0"/>
                <a:cs typeface="Calibri" panose="020F0502020204030204" pitchFamily="34" charset="0"/>
              </a:rPr>
              <a:t>Any bidders who is sourcing from a Third Party must complete TCBD 1.1 and TCBD 1.2 in full for all relevant goods and/or services. The letter of undertaking from the Third Party must include but not limited to the following: </a:t>
            </a:r>
          </a:p>
          <a:p>
            <a:pPr marL="0" indent="0">
              <a:buNone/>
            </a:pPr>
            <a:endParaRPr lang="en-ZA" sz="2400" b="1" dirty="0">
              <a:latin typeface="Calibri" panose="020F0502020204030204" pitchFamily="34" charset="0"/>
              <a:cs typeface="Calibri" panose="020F0502020204030204" pitchFamily="34" charset="0"/>
            </a:endParaRPr>
          </a:p>
          <a:p>
            <a:pPr marL="0" indent="0">
              <a:buNone/>
            </a:pP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541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E346-8B6D-479C-B6E2-7B17EB2B9E2E}"/>
              </a:ext>
            </a:extLst>
          </p:cNvPr>
          <p:cNvSpPr>
            <a:spLocks noGrp="1"/>
          </p:cNvSpPr>
          <p:nvPr>
            <p:ph type="title"/>
          </p:nvPr>
        </p:nvSpPr>
        <p:spPr/>
        <p:txBody>
          <a:bodyPr>
            <a:noAutofit/>
          </a:bodyPr>
          <a:lstStyle/>
          <a:p>
            <a:r>
              <a:rPr lang="en-ZA" sz="2400" dirty="0">
                <a:latin typeface="+mn-lt"/>
              </a:rPr>
              <a:t>8.  Evaluation Criteria</a:t>
            </a:r>
            <a:br>
              <a:rPr lang="en-ZA" sz="2400" dirty="0">
                <a:latin typeface="+mn-lt"/>
              </a:rPr>
            </a:br>
            <a:r>
              <a:rPr lang="en-ZA" sz="2400" b="1" dirty="0">
                <a:effectLst/>
                <a:latin typeface="+mn-lt"/>
                <a:ea typeface="Calibri" panose="020F0502020204030204" pitchFamily="34" charset="0"/>
                <a:cs typeface="Calibri" panose="020F0502020204030204" pitchFamily="34" charset="0"/>
              </a:rPr>
              <a:t>Phase II: Mandatory and Standard Bidding Documents Requirements continues…</a:t>
            </a:r>
            <a:endParaRPr lang="en-ZA" sz="2400" dirty="0">
              <a:latin typeface="+mn-lt"/>
            </a:endParaRPr>
          </a:p>
        </p:txBody>
      </p:sp>
      <p:sp>
        <p:nvSpPr>
          <p:cNvPr id="3" name="Content Placeholder 2">
            <a:extLst>
              <a:ext uri="{FF2B5EF4-FFF2-40B4-BE49-F238E27FC236}">
                <a16:creationId xmlns:a16="http://schemas.microsoft.com/office/drawing/2014/main" id="{73770C83-C9C6-438D-AC9A-2FB2E6D366C4}"/>
              </a:ext>
            </a:extLst>
          </p:cNvPr>
          <p:cNvSpPr>
            <a:spLocks noGrp="1"/>
          </p:cNvSpPr>
          <p:nvPr>
            <p:ph idx="1"/>
          </p:nvPr>
        </p:nvSpPr>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Z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Authorisation Declaration</a:t>
            </a: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685800" rtl="0" eaLnBrk="1" fontAlgn="auto" latinLnBrk="0" hangingPunct="1">
              <a:lnSpc>
                <a:spcPct val="150000"/>
              </a:lnSpc>
              <a:spcBef>
                <a:spcPts val="750"/>
              </a:spcBef>
              <a:spcAft>
                <a:spcPts val="0"/>
              </a:spcAft>
              <a:buClrTx/>
              <a:buSzTx/>
              <a:buFont typeface="+mj-lt"/>
              <a:buAutoNum type="romanLcParenBoth"/>
              <a:tabLst/>
              <a:defRPr/>
            </a:pPr>
            <a:r>
              <a:rPr kumimoji="0" lang="en-Z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List of item(s) number and item description. </a:t>
            </a:r>
            <a:endParaRPr kumimoji="0" lang="en-Z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685800" rtl="0" eaLnBrk="1" fontAlgn="auto" latinLnBrk="0" hangingPunct="1">
              <a:lnSpc>
                <a:spcPct val="150000"/>
              </a:lnSpc>
              <a:spcBef>
                <a:spcPts val="750"/>
              </a:spcBef>
              <a:spcAft>
                <a:spcPts val="0"/>
              </a:spcAft>
              <a:buClrTx/>
              <a:buSzTx/>
              <a:buFont typeface="+mj-lt"/>
              <a:buAutoNum type="romanLcParenBoth"/>
              <a:tabLst/>
              <a:defRPr/>
            </a:pPr>
            <a:r>
              <a:rPr kumimoji="0" lang="en-Z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Letter must be on the Third Party letter head, dated and originally signed. </a:t>
            </a:r>
            <a:endParaRPr kumimoji="0" lang="en-Z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685800" rtl="0" eaLnBrk="1" fontAlgn="auto" latinLnBrk="0" hangingPunct="1">
              <a:lnSpc>
                <a:spcPct val="150000"/>
              </a:lnSpc>
              <a:spcBef>
                <a:spcPts val="750"/>
              </a:spcBef>
              <a:spcAft>
                <a:spcPts val="0"/>
              </a:spcAft>
              <a:buClrTx/>
              <a:buSzTx/>
              <a:buFont typeface="+mj-lt"/>
              <a:buAutoNum type="romanLcParenBoth"/>
              <a:tabLst/>
              <a:defRPr/>
            </a:pPr>
            <a:r>
              <a:rPr kumimoji="0" lang="en-Z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Have the contact’s name, physical and postal address, telephone, and email details and the capacity which a person is signing the letter.</a:t>
            </a:r>
            <a:endParaRPr kumimoji="0" lang="en-Z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685800" rtl="0" eaLnBrk="1" fontAlgn="auto" latinLnBrk="0" hangingPunct="1">
              <a:lnSpc>
                <a:spcPct val="150000"/>
              </a:lnSpc>
              <a:spcBef>
                <a:spcPts val="750"/>
              </a:spcBef>
              <a:spcAft>
                <a:spcPts val="800"/>
              </a:spcAft>
              <a:buClrTx/>
              <a:buSzTx/>
              <a:buFont typeface="+mj-lt"/>
              <a:buAutoNum type="romanLcParenBoth"/>
              <a:tabLst/>
              <a:defRPr/>
            </a:pPr>
            <a:r>
              <a:rPr kumimoji="0" lang="en-Z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All the information on the letter must be in English.</a:t>
            </a:r>
            <a:endParaRPr kumimoji="0" lang="en-Z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21414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57224"/>
            <a:ext cx="8536487" cy="1057275"/>
          </a:xfrm>
        </p:spPr>
        <p:txBody>
          <a:bodyPr>
            <a:normAutofit fontScale="90000"/>
          </a:bodyPr>
          <a:lstStyle/>
          <a:p>
            <a:r>
              <a:rPr lang="en-ZA" sz="1800" b="1" dirty="0">
                <a:effectLst/>
                <a:latin typeface="Calibri" panose="020F0502020204030204" pitchFamily="34" charset="0"/>
                <a:ea typeface="Calibri" panose="020F0502020204030204" pitchFamily="34" charset="0"/>
                <a:cs typeface="Calibri" panose="020F0502020204030204" pitchFamily="34" charset="0"/>
              </a:rPr>
              <a:t>RT6M-01-2019 (GRADE 4-9) : SUPPLY, DELIVERY AND OFFLOADING OF MATHEMATICS LEARNING MATERIAL, CONSUMABLES, APPARATUS AND EQUIPMENT TO SCHOOLS FOR THE DEPARTMENT OF BASIC EDUCATION</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indent="0">
              <a:buNone/>
            </a:pPr>
            <a:r>
              <a:rPr lang="en-ZA" sz="3600" b="1" dirty="0"/>
              <a:t>AGENDA</a:t>
            </a:r>
          </a:p>
          <a:p>
            <a:pPr marL="0" indent="0">
              <a:buNone/>
            </a:pPr>
            <a:r>
              <a:rPr lang="en-ZA" sz="2400" dirty="0"/>
              <a:t>1. Opening, welcome and introductions</a:t>
            </a:r>
          </a:p>
          <a:p>
            <a:pPr marL="0" indent="0">
              <a:buNone/>
            </a:pPr>
            <a:r>
              <a:rPr lang="en-ZA" sz="2400" dirty="0"/>
              <a:t>2. Purpose of the RFP</a:t>
            </a:r>
          </a:p>
          <a:p>
            <a:pPr marL="0" indent="0">
              <a:buNone/>
            </a:pPr>
            <a:r>
              <a:rPr lang="en-ZA" sz="2400" dirty="0"/>
              <a:t>3. Duration of the Contract</a:t>
            </a:r>
          </a:p>
          <a:p>
            <a:pPr marL="0" indent="0">
              <a:buNone/>
            </a:pPr>
            <a:r>
              <a:rPr lang="en-ZA" sz="2400" dirty="0"/>
              <a:t>4.  Bid Timelines</a:t>
            </a:r>
          </a:p>
          <a:p>
            <a:pPr marL="457200" indent="-457200">
              <a:buAutoNum type="arabicPeriod" startAt="5"/>
            </a:pPr>
            <a:r>
              <a:rPr lang="en-ZA" sz="2400" dirty="0"/>
              <a:t>How to access the Tender Document</a:t>
            </a:r>
          </a:p>
          <a:p>
            <a:pPr marL="457200" indent="-457200">
              <a:buAutoNum type="arabicPeriod" startAt="5"/>
            </a:pPr>
            <a:r>
              <a:rPr lang="en-ZA" sz="2400" dirty="0"/>
              <a:t>Submission of bids</a:t>
            </a:r>
          </a:p>
          <a:p>
            <a:pPr marL="0" indent="0">
              <a:buNone/>
            </a:pPr>
            <a:r>
              <a:rPr lang="en-ZA" sz="2400" dirty="0"/>
              <a:t>7.  Scope of Work</a:t>
            </a:r>
          </a:p>
          <a:p>
            <a:pPr marL="0" indent="0">
              <a:buNone/>
            </a:pPr>
            <a:r>
              <a:rPr lang="en-ZA" sz="2400" dirty="0"/>
              <a:t>8.  Evaluation Criteria</a:t>
            </a:r>
          </a:p>
          <a:p>
            <a:pPr marL="0" indent="0">
              <a:buNone/>
            </a:pPr>
            <a:r>
              <a:rPr lang="en-ZA" sz="2400" dirty="0"/>
              <a:t>9. Question and Answers</a:t>
            </a: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C5E5-B150-4A19-9C4D-943CF16A72B4}"/>
              </a:ext>
            </a:extLst>
          </p:cNvPr>
          <p:cNvSpPr>
            <a:spLocks noGrp="1"/>
          </p:cNvSpPr>
          <p:nvPr>
            <p:ph type="title"/>
          </p:nvPr>
        </p:nvSpPr>
        <p:spPr/>
        <p:txBody>
          <a:bodyPr>
            <a:noAutofit/>
          </a:bodyPr>
          <a:lstStyle/>
          <a:p>
            <a:r>
              <a:rPr lang="en-ZA" sz="2400" dirty="0"/>
              <a:t>8.  Evaluation Criteria</a:t>
            </a:r>
            <a:br>
              <a:rPr lang="en-ZA" sz="2400" dirty="0"/>
            </a:br>
            <a:r>
              <a:rPr lang="en-ZA" sz="2400" b="1" dirty="0">
                <a:effectLst/>
                <a:latin typeface="Calibri" panose="020F0502020204030204" pitchFamily="34" charset="0"/>
                <a:ea typeface="Calibri" panose="020F0502020204030204" pitchFamily="34" charset="0"/>
                <a:cs typeface="Calibri" panose="020F0502020204030204" pitchFamily="34" charset="0"/>
              </a:rPr>
              <a:t>Phase II: Mandatory and Standard Bidding Documents Requirements continues</a:t>
            </a:r>
            <a:endParaRPr lang="en-ZA" sz="2400" dirty="0"/>
          </a:p>
        </p:txBody>
      </p:sp>
      <p:sp>
        <p:nvSpPr>
          <p:cNvPr id="3" name="Content Placeholder 2">
            <a:extLst>
              <a:ext uri="{FF2B5EF4-FFF2-40B4-BE49-F238E27FC236}">
                <a16:creationId xmlns:a16="http://schemas.microsoft.com/office/drawing/2014/main" id="{72031BFF-6B67-4C14-ABFE-3CEA3DE53C9D}"/>
              </a:ext>
            </a:extLst>
          </p:cNvPr>
          <p:cNvSpPr>
            <a:spLocks noGrp="1"/>
          </p:cNvSpPr>
          <p:nvPr>
            <p:ph idx="1"/>
          </p:nvPr>
        </p:nvSpPr>
        <p:spPr/>
        <p:txBody>
          <a:bodyPr>
            <a:normAutofit lnSpcReduction="10000"/>
          </a:bodyPr>
          <a:lstStyle/>
          <a:p>
            <a:pPr marL="0" indent="0">
              <a:buNone/>
            </a:pPr>
            <a:r>
              <a:rPr kumimoji="0" lang="en-ZA"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Authorisation Declaration</a:t>
            </a:r>
            <a:endParaRPr lang="en-GB" sz="2400"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GB" sz="2400" dirty="0">
                <a:latin typeface="Calibri" panose="020F0502020204030204" pitchFamily="34" charset="0"/>
                <a:cs typeface="Calibri" panose="020F0502020204030204" pitchFamily="34" charset="0"/>
              </a:rPr>
              <a:t>The State reserves the right to verify any information supplied by the bidder in the Authorisation Declaration and should the information be found to be false or incorrect, the State will exercise any of the remedies available to it in this bid document.</a:t>
            </a:r>
          </a:p>
          <a:p>
            <a:pPr>
              <a:buFont typeface="Wingdings" panose="05000000000000000000" pitchFamily="2" charset="2"/>
              <a:buChar char="ü"/>
            </a:pPr>
            <a:r>
              <a:rPr lang="en-GB" sz="2400" dirty="0">
                <a:latin typeface="Calibri" panose="020F0502020204030204" pitchFamily="34" charset="0"/>
                <a:cs typeface="Calibri" panose="020F0502020204030204" pitchFamily="34" charset="0"/>
              </a:rPr>
              <a:t>The bidder must ensure that all financial and supply arrangements for goods or services have been mutually agreed upon between the bidder and the third party.  No agreement between the bidder and the third (3rd) party will be binding on the State.</a:t>
            </a:r>
          </a:p>
          <a:p>
            <a:pPr>
              <a:buFont typeface="Wingdings" panose="05000000000000000000" pitchFamily="2" charset="2"/>
              <a:buChar char="ü"/>
            </a:pPr>
            <a:r>
              <a:rPr lang="en-GB" sz="2400" dirty="0">
                <a:latin typeface="Calibri" panose="020F0502020204030204" pitchFamily="34" charset="0"/>
                <a:cs typeface="Calibri" panose="020F0502020204030204" pitchFamily="34" charset="0"/>
              </a:rPr>
              <a:t>Failure to submit a duly completed and signed Authorisation Declaration, with the required annexure(s), in accordance with the above provisions may invalidate the bid for such goods or services offered.</a:t>
            </a:r>
          </a:p>
          <a:p>
            <a:endParaRPr lang="en-ZA" dirty="0"/>
          </a:p>
        </p:txBody>
      </p:sp>
    </p:spTree>
    <p:extLst>
      <p:ext uri="{BB962C8B-B14F-4D97-AF65-F5344CB8AC3E}">
        <p14:creationId xmlns:p14="http://schemas.microsoft.com/office/powerpoint/2010/main" val="45108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40CE-D092-4AA4-B383-334D0BF59168}"/>
              </a:ext>
            </a:extLst>
          </p:cNvPr>
          <p:cNvSpPr>
            <a:spLocks noGrp="1"/>
          </p:cNvSpPr>
          <p:nvPr>
            <p:ph type="title"/>
          </p:nvPr>
        </p:nvSpPr>
        <p:spPr/>
        <p:txBody>
          <a:bodyPr/>
          <a:lstStyle/>
          <a:p>
            <a:r>
              <a:rPr lang="en-ZA" sz="2800" dirty="0">
                <a:latin typeface="Calibri" panose="020F0502020204030204" pitchFamily="34" charset="0"/>
                <a:cs typeface="Calibri" panose="020F0502020204030204" pitchFamily="34" charset="0"/>
              </a:rPr>
              <a:t>8.  Evaluation Criteria </a:t>
            </a:r>
            <a:br>
              <a:rPr lang="en-ZA" sz="2800" dirty="0">
                <a:latin typeface="Calibri" panose="020F0502020204030204" pitchFamily="34" charset="0"/>
                <a:cs typeface="Calibri" panose="020F0502020204030204" pitchFamily="34" charset="0"/>
              </a:rPr>
            </a:br>
            <a:r>
              <a:rPr lang="en-ZA" sz="2800" b="1" dirty="0">
                <a:effectLst/>
                <a:latin typeface="Calibri" panose="020F0502020204030204" pitchFamily="34" charset="0"/>
                <a:ea typeface="Calibri" panose="020F0502020204030204" pitchFamily="34" charset="0"/>
                <a:cs typeface="Calibri" panose="020F0502020204030204" pitchFamily="34" charset="0"/>
              </a:rPr>
              <a:t>Phase III: Technical Specification Compliance</a:t>
            </a:r>
            <a:endParaRPr lang="en-ZA"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F155126-7BBE-4BA7-BD5A-D86481C12BCA}"/>
              </a:ext>
            </a:extLst>
          </p:cNvPr>
          <p:cNvSpPr>
            <a:spLocks noGrp="1"/>
          </p:cNvSpPr>
          <p:nvPr>
            <p:ph idx="1"/>
          </p:nvPr>
        </p:nvSpPr>
        <p:spPr/>
        <p:txBody>
          <a:bodyPr/>
          <a:lstStyle/>
          <a:p>
            <a:pPr marL="0" indent="0">
              <a:buNone/>
            </a:pPr>
            <a:r>
              <a:rPr lang="en-GB" sz="2400" b="1" dirty="0"/>
              <a:t>Samples submission for Visual Screening Evaluation</a:t>
            </a:r>
          </a:p>
          <a:p>
            <a:pPr>
              <a:buFont typeface="Wingdings" panose="05000000000000000000" pitchFamily="2" charset="2"/>
              <a:buChar char="ü"/>
            </a:pPr>
            <a:r>
              <a:rPr lang="en-GB" sz="2800" dirty="0"/>
              <a:t>All items must comply with technical specification as provided in this bid as stated in the technical specification detail of each item. Failure to comply will invalidate the items concerned.</a:t>
            </a:r>
          </a:p>
          <a:p>
            <a:pPr>
              <a:buFont typeface="Wingdings" panose="05000000000000000000" pitchFamily="2" charset="2"/>
              <a:buChar char="ü"/>
            </a:pPr>
            <a:r>
              <a:rPr lang="en-GB" sz="2800" dirty="0"/>
              <a:t>Bidders are required to submit samples for visual screening evaluation for all items offered to verify compliance with technical specifications. Failure to submit the samples as required will invalidate the bid for the items which samples are not submitted. </a:t>
            </a:r>
          </a:p>
          <a:p>
            <a:endParaRPr lang="en-ZA" dirty="0"/>
          </a:p>
        </p:txBody>
      </p:sp>
    </p:spTree>
    <p:extLst>
      <p:ext uri="{BB962C8B-B14F-4D97-AF65-F5344CB8AC3E}">
        <p14:creationId xmlns:p14="http://schemas.microsoft.com/office/powerpoint/2010/main" val="182936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0E09-6E4D-484D-A6AD-E9520503244D}"/>
              </a:ext>
            </a:extLst>
          </p:cNvPr>
          <p:cNvSpPr>
            <a:spLocks noGrp="1"/>
          </p:cNvSpPr>
          <p:nvPr>
            <p:ph type="title"/>
          </p:nvPr>
        </p:nvSpPr>
        <p:spPr/>
        <p:txBody>
          <a:bodyPr>
            <a:normAutofit/>
          </a:bodyPr>
          <a:lstStyle/>
          <a:p>
            <a:r>
              <a:rPr lang="en-ZA" sz="2800" dirty="0"/>
              <a:t>8.  Evaluation Criteria </a:t>
            </a:r>
            <a:br>
              <a:rPr lang="en-ZA" sz="2800" dirty="0"/>
            </a:br>
            <a:r>
              <a:rPr lang="en-ZA" sz="2800" dirty="0"/>
              <a:t>Phase III: Technical Specification Compliance</a:t>
            </a:r>
          </a:p>
        </p:txBody>
      </p:sp>
      <p:sp>
        <p:nvSpPr>
          <p:cNvPr id="3" name="Content Placeholder 2">
            <a:extLst>
              <a:ext uri="{FF2B5EF4-FFF2-40B4-BE49-F238E27FC236}">
                <a16:creationId xmlns:a16="http://schemas.microsoft.com/office/drawing/2014/main" id="{9E9CCFE9-8121-43D4-AB95-2DF4AC68AC1B}"/>
              </a:ext>
            </a:extLst>
          </p:cNvPr>
          <p:cNvSpPr>
            <a:spLocks noGrp="1"/>
          </p:cNvSpPr>
          <p:nvPr>
            <p:ph idx="1"/>
          </p:nvPr>
        </p:nvSpPr>
        <p:spPr/>
        <p:txBody>
          <a:bodyPr>
            <a:normAutofit/>
          </a:bodyPr>
          <a:lstStyle/>
          <a:p>
            <a:pPr marL="0" indent="0">
              <a:buNone/>
            </a:pPr>
            <a:r>
              <a:rPr lang="en-GB" sz="2800" b="1" dirty="0"/>
              <a:t>Sample Submission – </a:t>
            </a:r>
          </a:p>
          <a:p>
            <a:pPr>
              <a:buFont typeface="Wingdings" panose="05000000000000000000" pitchFamily="2" charset="2"/>
              <a:buChar char="ü"/>
            </a:pPr>
            <a:r>
              <a:rPr lang="en-GB" sz="2800" dirty="0"/>
              <a:t>National Treasury will send a schedule indicating a date, time, place, and venue to short listed bidders to submit samples for the evaluation. Bidders’ attention is drawn to the fact that a schedule for sample submission may be forwarded to bidders at a short notice of at least two weeks prior to the date of sample submission. </a:t>
            </a:r>
          </a:p>
          <a:p>
            <a:pPr>
              <a:buFont typeface="Wingdings" panose="05000000000000000000" pitchFamily="2" charset="2"/>
              <a:buChar char="ü"/>
            </a:pPr>
            <a:r>
              <a:rPr lang="en-GB" sz="2800" dirty="0"/>
              <a:t>The request to submit samples may be immediately after the closing date and therefore bidders are required to be ready to submit the samples from the closing date of the bid.</a:t>
            </a:r>
          </a:p>
          <a:p>
            <a:endParaRPr lang="en-ZA" dirty="0"/>
          </a:p>
        </p:txBody>
      </p:sp>
    </p:spTree>
    <p:extLst>
      <p:ext uri="{BB962C8B-B14F-4D97-AF65-F5344CB8AC3E}">
        <p14:creationId xmlns:p14="http://schemas.microsoft.com/office/powerpoint/2010/main" val="3687256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BB89-ADFE-4A52-8764-5AA8F07EBB33}"/>
              </a:ext>
            </a:extLst>
          </p:cNvPr>
          <p:cNvSpPr>
            <a:spLocks noGrp="1"/>
          </p:cNvSpPr>
          <p:nvPr>
            <p:ph type="title"/>
          </p:nvPr>
        </p:nvSpPr>
        <p:spPr/>
        <p:txBody>
          <a:bodyPr>
            <a:normAutofit fontScale="90000"/>
          </a:bodyPr>
          <a:lstStyle/>
          <a:p>
            <a:r>
              <a:rPr lang="en-ZA" sz="3600" dirty="0"/>
              <a:t>8.  Evaluation Criteria </a:t>
            </a:r>
            <a:br>
              <a:rPr lang="en-ZA" sz="3600" dirty="0"/>
            </a:br>
            <a:r>
              <a:rPr lang="en-ZA" sz="3600" dirty="0"/>
              <a:t>Phase III: Technical Specification Compliance</a:t>
            </a:r>
            <a:endParaRPr lang="en-ZA" dirty="0"/>
          </a:p>
        </p:txBody>
      </p:sp>
      <p:sp>
        <p:nvSpPr>
          <p:cNvPr id="3" name="Content Placeholder 2">
            <a:extLst>
              <a:ext uri="{FF2B5EF4-FFF2-40B4-BE49-F238E27FC236}">
                <a16:creationId xmlns:a16="http://schemas.microsoft.com/office/drawing/2014/main" id="{324BE5F8-2C45-49EE-A18C-0C4DEAD1AB93}"/>
              </a:ext>
            </a:extLst>
          </p:cNvPr>
          <p:cNvSpPr>
            <a:spLocks noGrp="1"/>
          </p:cNvSpPr>
          <p:nvPr>
            <p:ph idx="1"/>
          </p:nvPr>
        </p:nvSpPr>
        <p:spPr/>
        <p:txBody>
          <a:bodyPr/>
          <a:lstStyle/>
          <a:p>
            <a:pPr>
              <a:buFont typeface="Wingdings" panose="05000000000000000000" pitchFamily="2" charset="2"/>
              <a:buChar char="ü"/>
            </a:pPr>
            <a:r>
              <a:rPr lang="en-GB" sz="2800" dirty="0"/>
              <a:t>It is a responsibility of the bidder to ensure that correct contact details are provided in the bid document and to ensure that samples are submitted on time, at the correct venue. </a:t>
            </a:r>
          </a:p>
          <a:p>
            <a:pPr>
              <a:buFont typeface="Wingdings" panose="05000000000000000000" pitchFamily="2" charset="2"/>
              <a:buChar char="ü"/>
            </a:pPr>
            <a:r>
              <a:rPr lang="en-GB" sz="2800" dirty="0"/>
              <a:t>Where different sizes of the same item are called for against different item numbers, samples of each size must be submitted.</a:t>
            </a:r>
          </a:p>
          <a:p>
            <a:pPr>
              <a:buFont typeface="Wingdings" panose="05000000000000000000" pitchFamily="2" charset="2"/>
              <a:buChar char="ü"/>
            </a:pPr>
            <a:r>
              <a:rPr lang="en-GB" sz="2800" dirty="0"/>
              <a:t>All samples submitted must be a true representation of the product which will be supplied during the contract period. Must be in the in the original pack and comply to labelling requirements.</a:t>
            </a:r>
          </a:p>
          <a:p>
            <a:endParaRPr lang="en-ZA" dirty="0"/>
          </a:p>
        </p:txBody>
      </p:sp>
    </p:spTree>
    <p:extLst>
      <p:ext uri="{BB962C8B-B14F-4D97-AF65-F5344CB8AC3E}">
        <p14:creationId xmlns:p14="http://schemas.microsoft.com/office/powerpoint/2010/main" val="27383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F390-D82B-42C3-A1B0-6D680E657DB0}"/>
              </a:ext>
            </a:extLst>
          </p:cNvPr>
          <p:cNvSpPr>
            <a:spLocks noGrp="1"/>
          </p:cNvSpPr>
          <p:nvPr>
            <p:ph type="title"/>
          </p:nvPr>
        </p:nvSpPr>
        <p:spPr/>
        <p:txBody>
          <a:bodyPr/>
          <a:lstStyle/>
          <a:p>
            <a:r>
              <a:rPr lang="en-ZA" sz="3200" dirty="0"/>
              <a:t>8.  Evaluation Criteria </a:t>
            </a:r>
            <a:br>
              <a:rPr lang="en-ZA" sz="3200" dirty="0"/>
            </a:br>
            <a:r>
              <a:rPr lang="en-ZA" sz="3200" dirty="0"/>
              <a:t>Phase III: Technical Specification Compliance</a:t>
            </a:r>
            <a:endParaRPr lang="en-ZA" dirty="0"/>
          </a:p>
        </p:txBody>
      </p:sp>
      <p:sp>
        <p:nvSpPr>
          <p:cNvPr id="3" name="Content Placeholder 2">
            <a:extLst>
              <a:ext uri="{FF2B5EF4-FFF2-40B4-BE49-F238E27FC236}">
                <a16:creationId xmlns:a16="http://schemas.microsoft.com/office/drawing/2014/main" id="{66481A0A-0C55-4D0D-B72C-C01E20AB8EB7}"/>
              </a:ext>
            </a:extLst>
          </p:cNvPr>
          <p:cNvSpPr>
            <a:spLocks noGrp="1"/>
          </p:cNvSpPr>
          <p:nvPr>
            <p:ph idx="1"/>
          </p:nvPr>
        </p:nvSpPr>
        <p:spPr/>
        <p:txBody>
          <a:bodyPr>
            <a:normAutofit lnSpcReduction="10000"/>
          </a:bodyPr>
          <a:lstStyle/>
          <a:p>
            <a:pPr>
              <a:buFont typeface="Wingdings" panose="05000000000000000000" pitchFamily="2" charset="2"/>
              <a:buChar char="ü"/>
            </a:pPr>
            <a:r>
              <a:rPr lang="en-GB" sz="2800" dirty="0"/>
              <a:t>All samples must be in original packaging for sample evaluation.</a:t>
            </a:r>
          </a:p>
          <a:p>
            <a:pPr>
              <a:buFont typeface="Wingdings" panose="05000000000000000000" pitchFamily="2" charset="2"/>
              <a:buChar char="ü"/>
            </a:pPr>
            <a:r>
              <a:rPr lang="en-GB" sz="2800" dirty="0"/>
              <a:t>The quantity of samples required for each item is one (1). </a:t>
            </a:r>
            <a:endParaRPr lang="en-GB" dirty="0"/>
          </a:p>
          <a:p>
            <a:pPr marL="0" indent="0">
              <a:buNone/>
            </a:pPr>
            <a:r>
              <a:rPr lang="en-GB" sz="2800" b="1" dirty="0"/>
              <a:t>Marking of samples to be submitted for Visual Screen Evaluation</a:t>
            </a:r>
          </a:p>
          <a:p>
            <a:pPr>
              <a:buFont typeface="Wingdings" panose="05000000000000000000" pitchFamily="2" charset="2"/>
              <a:buChar char="ü"/>
            </a:pPr>
            <a:r>
              <a:rPr lang="en-GB" sz="2800" dirty="0"/>
              <a:t>Samples must be clearly marked on the outside with the bid number, bid item number, and the bidder’s name. This detail must appear on a label attached to each individual box.</a:t>
            </a:r>
          </a:p>
          <a:p>
            <a:pPr>
              <a:buFont typeface="Wingdings" panose="05000000000000000000" pitchFamily="2" charset="2"/>
              <a:buChar char="ü"/>
            </a:pPr>
            <a:r>
              <a:rPr lang="en-GB" sz="2800" dirty="0"/>
              <a:t>Failure to comply with this condition may invalidate the bid against the relevant item.</a:t>
            </a:r>
          </a:p>
          <a:p>
            <a:endParaRPr lang="en-ZA" dirty="0"/>
          </a:p>
        </p:txBody>
      </p:sp>
    </p:spTree>
    <p:extLst>
      <p:ext uri="{BB962C8B-B14F-4D97-AF65-F5344CB8AC3E}">
        <p14:creationId xmlns:p14="http://schemas.microsoft.com/office/powerpoint/2010/main" val="231934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773A-404B-443A-B9D2-0F1125847B3A}"/>
              </a:ext>
            </a:extLst>
          </p:cNvPr>
          <p:cNvSpPr>
            <a:spLocks noGrp="1"/>
          </p:cNvSpPr>
          <p:nvPr>
            <p:ph type="title"/>
          </p:nvPr>
        </p:nvSpPr>
        <p:spPr/>
        <p:txBody>
          <a:bodyPr/>
          <a:lstStyle/>
          <a:p>
            <a:r>
              <a:rPr lang="en-ZA" sz="3600" dirty="0"/>
              <a:t>Phase III: Technical Specification Compliance</a:t>
            </a:r>
            <a:endParaRPr lang="en-ZA" dirty="0"/>
          </a:p>
        </p:txBody>
      </p:sp>
      <p:sp>
        <p:nvSpPr>
          <p:cNvPr id="3" name="Content Placeholder 2">
            <a:extLst>
              <a:ext uri="{FF2B5EF4-FFF2-40B4-BE49-F238E27FC236}">
                <a16:creationId xmlns:a16="http://schemas.microsoft.com/office/drawing/2014/main" id="{47E9B6F3-C469-4AD1-814B-A8E9ABF2E7C9}"/>
              </a:ext>
            </a:extLst>
          </p:cNvPr>
          <p:cNvSpPr>
            <a:spLocks noGrp="1"/>
          </p:cNvSpPr>
          <p:nvPr>
            <p:ph idx="1"/>
          </p:nvPr>
        </p:nvSpPr>
        <p:spPr>
          <a:xfrm>
            <a:off x="430974" y="1565753"/>
            <a:ext cx="8536487" cy="4821665"/>
          </a:xfrm>
        </p:spPr>
        <p:txBody>
          <a:bodyPr/>
          <a:lstStyle/>
          <a:p>
            <a:pPr marL="0" indent="0">
              <a:buNone/>
            </a:pPr>
            <a:r>
              <a:rPr lang="en-GB" sz="2800" b="1" dirty="0">
                <a:latin typeface="Calibri" panose="020F0502020204030204" pitchFamily="34" charset="0"/>
                <a:cs typeface="Calibri" panose="020F0502020204030204" pitchFamily="34" charset="0"/>
              </a:rPr>
              <a:t>Collection of all samples – </a:t>
            </a:r>
          </a:p>
          <a:p>
            <a:pPr marL="0" indent="0">
              <a:buNone/>
            </a:pPr>
            <a:endParaRPr lang="en-GB" sz="2800" dirty="0">
              <a:latin typeface="Calibri" panose="020F0502020204030204" pitchFamily="34" charset="0"/>
              <a:cs typeface="Calibri" panose="020F0502020204030204" pitchFamily="34" charset="0"/>
            </a:endParaRPr>
          </a:p>
          <a:p>
            <a:pPr algn="just">
              <a:buFont typeface="Wingdings" panose="05000000000000000000" pitchFamily="2" charset="2"/>
              <a:buChar char="ü"/>
            </a:pPr>
            <a:r>
              <a:rPr lang="en-GB" sz="2800" dirty="0"/>
              <a:t>If practical for samples to be collected, bidders will be informed of the date, time, and place where samples may be collected. If samples have not been collected by the bidder after National Treasury have issued a request to bidders to collect the samples, the samples will be disposed of at the discretion of National Treasury.</a:t>
            </a:r>
          </a:p>
          <a:p>
            <a:endParaRPr lang="en-ZA" dirty="0"/>
          </a:p>
        </p:txBody>
      </p:sp>
    </p:spTree>
    <p:extLst>
      <p:ext uri="{BB962C8B-B14F-4D97-AF65-F5344CB8AC3E}">
        <p14:creationId xmlns:p14="http://schemas.microsoft.com/office/powerpoint/2010/main" val="90260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82F8-AF78-4D9B-A1C9-AA479044EC43}"/>
              </a:ext>
            </a:extLst>
          </p:cNvPr>
          <p:cNvSpPr>
            <a:spLocks noGrp="1"/>
          </p:cNvSpPr>
          <p:nvPr>
            <p:ph type="title"/>
          </p:nvPr>
        </p:nvSpPr>
        <p:spPr/>
        <p:txBody>
          <a:bodyPr>
            <a:normAutofit fontScale="90000"/>
          </a:bodyPr>
          <a:lstStyle/>
          <a:p>
            <a:br>
              <a:rPr lang="en-ZA" sz="3600" dirty="0"/>
            </a:br>
            <a:r>
              <a:rPr lang="en-ZA" sz="3600" dirty="0"/>
              <a:t>8.  Evaluation Criteria</a:t>
            </a:r>
            <a:br>
              <a:rPr lang="en-ZA" sz="3600" dirty="0"/>
            </a:br>
            <a:r>
              <a:rPr lang="en-GB" sz="3600" dirty="0"/>
              <a:t>Phase IV: Price and B-BBEE (90/10 Criteria)</a:t>
            </a:r>
            <a:br>
              <a:rPr lang="en-GB" sz="3600" dirty="0"/>
            </a:br>
            <a:endParaRPr lang="en-ZA" dirty="0"/>
          </a:p>
        </p:txBody>
      </p:sp>
      <p:sp>
        <p:nvSpPr>
          <p:cNvPr id="3" name="Content Placeholder 2">
            <a:extLst>
              <a:ext uri="{FF2B5EF4-FFF2-40B4-BE49-F238E27FC236}">
                <a16:creationId xmlns:a16="http://schemas.microsoft.com/office/drawing/2014/main" id="{7E749C5F-9D45-4618-9E3E-ACA872CF2050}"/>
              </a:ext>
            </a:extLst>
          </p:cNvPr>
          <p:cNvSpPr>
            <a:spLocks noGrp="1"/>
          </p:cNvSpPr>
          <p:nvPr>
            <p:ph idx="1"/>
          </p:nvPr>
        </p:nvSpPr>
        <p:spPr/>
        <p:txBody>
          <a:bodyPr>
            <a:normAutofit lnSpcReduction="10000"/>
          </a:bodyPr>
          <a:lstStyle/>
          <a:p>
            <a:pPr marL="0" indent="0">
              <a:buNone/>
            </a:pPr>
            <a:r>
              <a:rPr lang="en-GB" sz="2200" b="1" dirty="0">
                <a:latin typeface="Calibri" panose="020F0502020204030204" pitchFamily="34" charset="0"/>
                <a:cs typeface="Calibri" panose="020F0502020204030204" pitchFamily="34" charset="0"/>
              </a:rPr>
              <a:t>Response Field</a:t>
            </a:r>
          </a:p>
          <a:p>
            <a:pPr algn="just">
              <a:buFont typeface="Wingdings" panose="05000000000000000000" pitchFamily="2" charset="2"/>
              <a:buChar char="ü"/>
            </a:pPr>
            <a:r>
              <a:rPr lang="en-GB" sz="2200" dirty="0">
                <a:latin typeface="Calibri" panose="020F0502020204030204" pitchFamily="34" charset="0"/>
                <a:cs typeface="Calibri" panose="020F0502020204030204" pitchFamily="34" charset="0"/>
              </a:rPr>
              <a:t>Bidders are required to submit responsive bids by completing all the prices per line items they are bidding for, mandatory response fields and item questionnaires on the provided pricing schedule for the individual items. In this regard bidders’ attention is drawn to the response field and price structure explanations and examples supplied in the document (TCBD-Response Field).</a:t>
            </a:r>
          </a:p>
          <a:p>
            <a:pPr marL="0" indent="0" algn="just">
              <a:buNone/>
            </a:pPr>
            <a:r>
              <a:rPr lang="en-GB" sz="2200" b="1" dirty="0">
                <a:latin typeface="Calibri" panose="020F0502020204030204" pitchFamily="34" charset="0"/>
                <a:cs typeface="Calibri" panose="020F0502020204030204" pitchFamily="34" charset="0"/>
              </a:rPr>
              <a:t>Applicable Taxes</a:t>
            </a:r>
          </a:p>
          <a:p>
            <a:pPr algn="just">
              <a:buFont typeface="Wingdings" panose="05000000000000000000" pitchFamily="2" charset="2"/>
              <a:buChar char="ü"/>
            </a:pPr>
            <a:r>
              <a:rPr lang="en-GB" sz="2200" dirty="0">
                <a:latin typeface="Calibri" panose="020F0502020204030204" pitchFamily="34" charset="0"/>
                <a:cs typeface="Calibri" panose="020F0502020204030204" pitchFamily="34" charset="0"/>
              </a:rPr>
              <a:t>All bid prices must be inclusive of all applicable taxes.</a:t>
            </a:r>
          </a:p>
          <a:p>
            <a:pPr algn="just">
              <a:buFont typeface="Wingdings" panose="05000000000000000000" pitchFamily="2" charset="2"/>
              <a:buChar char="ü"/>
            </a:pPr>
            <a:r>
              <a:rPr lang="en-GB" sz="2200" dirty="0">
                <a:latin typeface="Calibri" panose="020F0502020204030204" pitchFamily="34" charset="0"/>
                <a:cs typeface="Calibri" panose="020F0502020204030204" pitchFamily="34" charset="0"/>
              </a:rPr>
              <a:t>Failure to comply with this condition will invalidate the bid.</a:t>
            </a:r>
          </a:p>
          <a:p>
            <a:pPr marL="0" indent="0" algn="just">
              <a:buNone/>
            </a:pPr>
            <a:r>
              <a:rPr lang="en-GB" sz="2200" b="1" dirty="0">
                <a:latin typeface="Calibri" panose="020F0502020204030204" pitchFamily="34" charset="0"/>
                <a:cs typeface="Calibri" panose="020F0502020204030204" pitchFamily="34" charset="0"/>
              </a:rPr>
              <a:t>Value Added Tax</a:t>
            </a:r>
          </a:p>
          <a:p>
            <a:pPr algn="just">
              <a:buFont typeface="Wingdings" panose="05000000000000000000" pitchFamily="2" charset="2"/>
              <a:buChar char="ü"/>
            </a:pPr>
            <a:r>
              <a:rPr lang="en-GB" sz="2200" dirty="0">
                <a:latin typeface="Calibri" panose="020F0502020204030204" pitchFamily="34" charset="0"/>
                <a:cs typeface="Calibri" panose="020F0502020204030204" pitchFamily="34" charset="0"/>
              </a:rPr>
              <a:t>All bid prices must be inclusive of fifteen percent (15%) Value Added Tax.</a:t>
            </a:r>
          </a:p>
          <a:p>
            <a:pPr algn="just">
              <a:buFont typeface="Wingdings" panose="05000000000000000000" pitchFamily="2" charset="2"/>
              <a:buChar char="ü"/>
            </a:pPr>
            <a:r>
              <a:rPr lang="en-GB" sz="2200" dirty="0">
                <a:latin typeface="Calibri" panose="020F0502020204030204" pitchFamily="34" charset="0"/>
                <a:cs typeface="Calibri" panose="020F0502020204030204" pitchFamily="34" charset="0"/>
              </a:rPr>
              <a:t>Failure to comply with this condition may invalidate the bid.</a:t>
            </a:r>
          </a:p>
          <a:p>
            <a:pPr marL="0" indent="0">
              <a:buNone/>
            </a:pPr>
            <a:endParaRPr lang="en-ZA"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462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695D-FC79-4A30-ABEB-037394320D47}"/>
              </a:ext>
            </a:extLst>
          </p:cNvPr>
          <p:cNvSpPr>
            <a:spLocks noGrp="1"/>
          </p:cNvSpPr>
          <p:nvPr>
            <p:ph type="title"/>
          </p:nvPr>
        </p:nvSpPr>
        <p:spPr/>
        <p:txBody>
          <a:bodyPr/>
          <a:lstStyle/>
          <a:p>
            <a:r>
              <a:rPr lang="en-ZA" sz="3200" dirty="0"/>
              <a:t>8.  Evaluation Criteria</a:t>
            </a:r>
            <a:br>
              <a:rPr lang="en-ZA" sz="3200" dirty="0"/>
            </a:br>
            <a:r>
              <a:rPr lang="en-GB" sz="3200" dirty="0"/>
              <a:t>Phase IV: Price and B-BBEE (90/10 Criteria)</a:t>
            </a:r>
            <a:endParaRPr lang="en-ZA" dirty="0"/>
          </a:p>
        </p:txBody>
      </p:sp>
      <p:sp>
        <p:nvSpPr>
          <p:cNvPr id="3" name="Content Placeholder 2">
            <a:extLst>
              <a:ext uri="{FF2B5EF4-FFF2-40B4-BE49-F238E27FC236}">
                <a16:creationId xmlns:a16="http://schemas.microsoft.com/office/drawing/2014/main" id="{FDA4B3E2-3C0A-4B23-9619-75599E9787F0}"/>
              </a:ext>
            </a:extLst>
          </p:cNvPr>
          <p:cNvSpPr>
            <a:spLocks noGrp="1"/>
          </p:cNvSpPr>
          <p:nvPr>
            <p:ph idx="1"/>
          </p:nvPr>
        </p:nvSpPr>
        <p:spPr/>
        <p:txBody>
          <a:bodyPr>
            <a:normAutofit/>
          </a:bodyPr>
          <a:lstStyle/>
          <a:p>
            <a:pPr marL="0" indent="0">
              <a:buNone/>
            </a:pPr>
            <a:r>
              <a:rPr lang="en-ZA" sz="2800" b="1" dirty="0"/>
              <a:t>Preference Point System</a:t>
            </a:r>
          </a:p>
          <a:p>
            <a:pPr marL="0" indent="0">
              <a:buNone/>
            </a:pPr>
            <a:endParaRPr lang="en-ZA" sz="2800" b="1" dirty="0"/>
          </a:p>
        </p:txBody>
      </p:sp>
      <p:graphicFrame>
        <p:nvGraphicFramePr>
          <p:cNvPr id="4" name="Table 3">
            <a:extLst>
              <a:ext uri="{FF2B5EF4-FFF2-40B4-BE49-F238E27FC236}">
                <a16:creationId xmlns:a16="http://schemas.microsoft.com/office/drawing/2014/main" id="{75145E50-FC04-47DA-8D43-095725CC4D2E}"/>
              </a:ext>
            </a:extLst>
          </p:cNvPr>
          <p:cNvGraphicFramePr>
            <a:graphicFrameLocks noGrp="1"/>
          </p:cNvGraphicFramePr>
          <p:nvPr>
            <p:extLst>
              <p:ext uri="{D42A27DB-BD31-4B8C-83A1-F6EECF244321}">
                <p14:modId xmlns:p14="http://schemas.microsoft.com/office/powerpoint/2010/main" val="2215985910"/>
              </p:ext>
            </p:extLst>
          </p:nvPr>
        </p:nvGraphicFramePr>
        <p:xfrm>
          <a:off x="1181100" y="2392108"/>
          <a:ext cx="5686426" cy="4100830"/>
        </p:xfrm>
        <a:graphic>
          <a:graphicData uri="http://schemas.openxmlformats.org/drawingml/2006/table">
            <a:tbl>
              <a:tblPr/>
              <a:tblGrid>
                <a:gridCol w="2843213">
                  <a:extLst>
                    <a:ext uri="{9D8B030D-6E8A-4147-A177-3AD203B41FA5}">
                      <a16:colId xmlns:a16="http://schemas.microsoft.com/office/drawing/2014/main" val="3421686198"/>
                    </a:ext>
                  </a:extLst>
                </a:gridCol>
                <a:gridCol w="2843213">
                  <a:extLst>
                    <a:ext uri="{9D8B030D-6E8A-4147-A177-3AD203B41FA5}">
                      <a16:colId xmlns:a16="http://schemas.microsoft.com/office/drawing/2014/main" val="1612543838"/>
                    </a:ext>
                  </a:extLst>
                </a:gridCol>
              </a:tblGrid>
              <a:tr h="606742">
                <a:tc>
                  <a:txBody>
                    <a:bodyPr/>
                    <a:lstStyle/>
                    <a:p>
                      <a:pPr algn="ctr">
                        <a:lnSpc>
                          <a:spcPct val="150000"/>
                        </a:lnSpc>
                        <a:spcAft>
                          <a:spcPts val="800"/>
                        </a:spcAft>
                      </a:pPr>
                      <a:r>
                        <a:rPr lang="en-ZA"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B-BBEE Status Level of Contributor</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Aft>
                          <a:spcPts val="800"/>
                        </a:spcAft>
                      </a:pPr>
                      <a:r>
                        <a:rPr lang="en-ZA" sz="1800" b="1">
                          <a:solidFill>
                            <a:srgbClr val="FFFFFF"/>
                          </a:solidFill>
                          <a:effectLst/>
                          <a:latin typeface="Calibri" panose="020F0502020204030204" pitchFamily="34" charset="0"/>
                          <a:ea typeface="Calibri" panose="020F0502020204030204" pitchFamily="34" charset="0"/>
                          <a:cs typeface="Calibri" panose="020F0502020204030204" pitchFamily="34" charset="0"/>
                        </a:rPr>
                        <a:t>Number of Points for the 90/10 system</a:t>
                      </a: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300025227"/>
                  </a:ext>
                </a:extLst>
              </a:tr>
              <a:tr h="351117">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276614"/>
                  </a:ext>
                </a:extLst>
              </a:tr>
              <a:tr h="359197">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021589"/>
                  </a:ext>
                </a:extLst>
              </a:tr>
              <a:tr h="351117">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777301"/>
                  </a:ext>
                </a:extLst>
              </a:tr>
              <a:tr h="351117">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957638"/>
                  </a:ext>
                </a:extLst>
              </a:tr>
              <a:tr h="359197">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701188"/>
                  </a:ext>
                </a:extLst>
              </a:tr>
              <a:tr h="351117">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421667"/>
                  </a:ext>
                </a:extLst>
              </a:tr>
              <a:tr h="359197">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854180"/>
                  </a:ext>
                </a:extLst>
              </a:tr>
              <a:tr h="283024">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303710"/>
                  </a:ext>
                </a:extLst>
              </a:tr>
              <a:tr h="351117">
                <a:tc>
                  <a:txBody>
                    <a:bodyPr/>
                    <a:lstStyle/>
                    <a:p>
                      <a:pPr algn="ctr">
                        <a:lnSpc>
                          <a:spcPct val="150000"/>
                        </a:lnSpc>
                        <a:spcAft>
                          <a:spcPts val="800"/>
                        </a:spcAft>
                      </a:pPr>
                      <a:r>
                        <a:rPr lang="en-ZA" sz="1800">
                          <a:effectLst/>
                          <a:latin typeface="Calibri" panose="020F0502020204030204" pitchFamily="34" charset="0"/>
                          <a:ea typeface="Calibri" panose="020F0502020204030204" pitchFamily="34" charset="0"/>
                          <a:cs typeface="Calibri" panose="020F0502020204030204" pitchFamily="34" charset="0"/>
                        </a:rPr>
                        <a:t>Non- compliant contributor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24505"/>
                  </a:ext>
                </a:extLst>
              </a:tr>
            </a:tbl>
          </a:graphicData>
        </a:graphic>
      </p:graphicFrame>
    </p:spTree>
    <p:extLst>
      <p:ext uri="{BB962C8B-B14F-4D97-AF65-F5344CB8AC3E}">
        <p14:creationId xmlns:p14="http://schemas.microsoft.com/office/powerpoint/2010/main" val="91395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32A77-0073-4516-A912-0FCF646E01AA}"/>
              </a:ext>
            </a:extLst>
          </p:cNvPr>
          <p:cNvSpPr>
            <a:spLocks noGrp="1"/>
          </p:cNvSpPr>
          <p:nvPr>
            <p:ph idx="1"/>
          </p:nvPr>
        </p:nvSpPr>
        <p:spPr/>
        <p:txBody>
          <a:bodyPr>
            <a:normAutofit fontScale="92500" lnSpcReduction="10000"/>
          </a:bodyPr>
          <a:lstStyle/>
          <a:p>
            <a:pPr marL="0" indent="0">
              <a:buNone/>
            </a:pPr>
            <a:r>
              <a:rPr lang="en-US" altLang="en-US" sz="2200" b="1" dirty="0"/>
              <a:t>TAX COMPLIANCE</a:t>
            </a:r>
          </a:p>
          <a:p>
            <a:pPr algn="just">
              <a:buFont typeface="Wingdings" panose="05000000000000000000" pitchFamily="2" charset="2"/>
              <a:buChar char="ü"/>
            </a:pPr>
            <a:r>
              <a:rPr lang="en-US" sz="2400" dirty="0"/>
              <a:t>All bidders must be tax compliant at the time of award.</a:t>
            </a:r>
          </a:p>
          <a:p>
            <a:pPr algn="just">
              <a:buFont typeface="Wingdings" panose="05000000000000000000" pitchFamily="2" charset="2"/>
              <a:buChar char="ü"/>
            </a:pPr>
            <a:r>
              <a:rPr lang="en-US" sz="2400" dirty="0"/>
              <a:t>In case of JV/Partnership, all parties must be compliant at the time of award. If one party is not compliant the bid will be disqualified.</a:t>
            </a:r>
            <a:endParaRPr lang="en-ZA" sz="2400" dirty="0"/>
          </a:p>
          <a:p>
            <a:pPr algn="just">
              <a:buFont typeface="Wingdings" panose="05000000000000000000" pitchFamily="2" charset="2"/>
              <a:buChar char="ü"/>
            </a:pPr>
            <a:endParaRPr lang="en-ZA" sz="2400" dirty="0"/>
          </a:p>
          <a:p>
            <a:pPr marL="0" indent="0" algn="just">
              <a:buNone/>
            </a:pPr>
            <a:r>
              <a:rPr lang="en-GB" sz="2400" b="1" dirty="0"/>
              <a:t>Post Award Monitoring and Reporting</a:t>
            </a:r>
          </a:p>
          <a:p>
            <a:pPr algn="just"/>
            <a:endParaRPr lang="en-GB" dirty="0"/>
          </a:p>
          <a:p>
            <a:pPr algn="just">
              <a:buFont typeface="Wingdings" panose="05000000000000000000" pitchFamily="2" charset="2"/>
              <a:buChar char="ü"/>
            </a:pPr>
            <a:r>
              <a:rPr lang="en-GB" sz="2400" dirty="0"/>
              <a:t>National Treasury will conduct meetings with the end users and Suppliers to discuss transversal contracting issues.</a:t>
            </a:r>
          </a:p>
          <a:p>
            <a:pPr algn="just">
              <a:buFont typeface="Wingdings" panose="05000000000000000000" pitchFamily="2" charset="2"/>
              <a:buChar char="ü"/>
            </a:pPr>
            <a:r>
              <a:rPr lang="en-GB" sz="2400" dirty="0"/>
              <a:t>Reporting and bidder(s) meetings will be on a quarterly basis and will be scheduled post award.</a:t>
            </a:r>
          </a:p>
          <a:p>
            <a:pPr algn="just">
              <a:buFont typeface="Wingdings" panose="05000000000000000000" pitchFamily="2" charset="2"/>
              <a:buChar char="ü"/>
            </a:pPr>
            <a:r>
              <a:rPr lang="en-GB" sz="2400" dirty="0"/>
              <a:t>All successful bidders are required to submit historical value and volume reports via e-mail at the end of each quarterly to: Transversal.Contracting6@treasury.gov.za</a:t>
            </a:r>
          </a:p>
          <a:p>
            <a:endParaRPr lang="en-ZA" dirty="0"/>
          </a:p>
        </p:txBody>
      </p:sp>
      <p:sp>
        <p:nvSpPr>
          <p:cNvPr id="4" name="Title 1">
            <a:extLst>
              <a:ext uri="{FF2B5EF4-FFF2-40B4-BE49-F238E27FC236}">
                <a16:creationId xmlns:a16="http://schemas.microsoft.com/office/drawing/2014/main" id="{7D537336-B811-41A5-A90F-D1D93B29C314}"/>
              </a:ext>
            </a:extLst>
          </p:cNvPr>
          <p:cNvSpPr>
            <a:spLocks noGrp="1"/>
          </p:cNvSpPr>
          <p:nvPr>
            <p:ph type="title"/>
          </p:nvPr>
        </p:nvSpPr>
        <p:spPr>
          <a:xfrm>
            <a:off x="287338" y="620713"/>
            <a:ext cx="8537575" cy="944562"/>
          </a:xfrm>
        </p:spPr>
        <p:txBody>
          <a:bodyPr>
            <a:normAutofit/>
          </a:bodyPr>
          <a:lstStyle/>
          <a:p>
            <a:r>
              <a:rPr lang="en-ZA" sz="1800" b="1" dirty="0">
                <a:effectLst/>
                <a:latin typeface="Calibri" panose="020F0502020204030204" pitchFamily="34" charset="0"/>
                <a:ea typeface="Calibri" panose="020F0502020204030204" pitchFamily="34" charset="0"/>
                <a:cs typeface="Calibri" panose="020F0502020204030204" pitchFamily="34" charset="0"/>
              </a:rPr>
              <a:t>RT6M-01-2019 (GRADE 4-9) : SPECIAL CONDITIONS OF CONTRACT</a:t>
            </a:r>
            <a:endParaRPr lang="en-US" dirty="0"/>
          </a:p>
        </p:txBody>
      </p:sp>
    </p:spTree>
    <p:extLst>
      <p:ext uri="{BB962C8B-B14F-4D97-AF65-F5344CB8AC3E}">
        <p14:creationId xmlns:p14="http://schemas.microsoft.com/office/powerpoint/2010/main" val="2555055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0F14-8367-459A-A0D9-6C19AB61389F}"/>
              </a:ext>
            </a:extLst>
          </p:cNvPr>
          <p:cNvSpPr>
            <a:spLocks noGrp="1"/>
          </p:cNvSpPr>
          <p:nvPr>
            <p:ph type="title"/>
          </p:nvPr>
        </p:nvSpPr>
        <p:spPr/>
        <p:txBody>
          <a:bodyPr/>
          <a:lstStyle/>
          <a:p>
            <a:r>
              <a:rPr lang="en-ZA" dirty="0"/>
              <a:t>9. Question and Answers</a:t>
            </a:r>
            <a:br>
              <a:rPr lang="en-ZA" dirty="0"/>
            </a:br>
            <a:endParaRPr lang="en-ZA" dirty="0"/>
          </a:p>
        </p:txBody>
      </p:sp>
      <p:sp>
        <p:nvSpPr>
          <p:cNvPr id="3" name="Content Placeholder 2">
            <a:extLst>
              <a:ext uri="{FF2B5EF4-FFF2-40B4-BE49-F238E27FC236}">
                <a16:creationId xmlns:a16="http://schemas.microsoft.com/office/drawing/2014/main" id="{CC96BC9A-AFE7-47CE-93B2-AE81613875C7}"/>
              </a:ext>
            </a:extLst>
          </p:cNvPr>
          <p:cNvSpPr>
            <a:spLocks noGrp="1"/>
          </p:cNvSpPr>
          <p:nvPr>
            <p:ph idx="1"/>
          </p:nvPr>
        </p:nvSpPr>
        <p:spPr/>
        <p:txBody>
          <a:bodyPr/>
          <a:lstStyle/>
          <a:p>
            <a:endParaRPr lang="en-ZA" dirty="0"/>
          </a:p>
          <a:p>
            <a:endParaRPr lang="en-ZA" dirty="0"/>
          </a:p>
        </p:txBody>
      </p:sp>
      <p:pic>
        <p:nvPicPr>
          <p:cNvPr id="4" name="Content Placeholder 5">
            <a:extLst>
              <a:ext uri="{FF2B5EF4-FFF2-40B4-BE49-F238E27FC236}">
                <a16:creationId xmlns:a16="http://schemas.microsoft.com/office/drawing/2014/main" id="{2DB3AD7F-F6BC-4ADA-9804-9158A2C670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17998" y="1788159"/>
            <a:ext cx="5902562" cy="3789681"/>
          </a:xfrm>
          <a:prstGeom prst="rect">
            <a:avLst/>
          </a:prstGeom>
        </p:spPr>
      </p:pic>
    </p:spTree>
    <p:extLst>
      <p:ext uri="{BB962C8B-B14F-4D97-AF65-F5344CB8AC3E}">
        <p14:creationId xmlns:p14="http://schemas.microsoft.com/office/powerpoint/2010/main" val="258849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3CDE-2AD1-40CB-B315-153B8E8C1B4C}"/>
              </a:ext>
            </a:extLst>
          </p:cNvPr>
          <p:cNvSpPr>
            <a:spLocks noGrp="1"/>
          </p:cNvSpPr>
          <p:nvPr>
            <p:ph type="title"/>
          </p:nvPr>
        </p:nvSpPr>
        <p:spPr/>
        <p:txBody>
          <a:bodyPr>
            <a:normAutofit fontScale="90000"/>
          </a:bodyPr>
          <a:lstStyle/>
          <a:p>
            <a:r>
              <a:rPr kumimoji="0" lang="en-ZA"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RT6M-01-2019 (GRADE 4-9) : SUPPLY, DELIVERY AND OFFLOADING OF MATHEMATICS LEARNING MATERIAL, CONSUMABLES, APPARATUS AND EQUIPMENT TO SCHOOLS FOR THE DEPARTMENT OF BASIC EDUCATION</a:t>
            </a:r>
            <a:endParaRPr lang="en-ZA" dirty="0"/>
          </a:p>
        </p:txBody>
      </p:sp>
      <p:sp>
        <p:nvSpPr>
          <p:cNvPr id="3" name="Content Placeholder 2">
            <a:extLst>
              <a:ext uri="{FF2B5EF4-FFF2-40B4-BE49-F238E27FC236}">
                <a16:creationId xmlns:a16="http://schemas.microsoft.com/office/drawing/2014/main" id="{259E5A30-D06F-45DB-88C5-1BDD177402D7}"/>
              </a:ext>
            </a:extLst>
          </p:cNvPr>
          <p:cNvSpPr>
            <a:spLocks noGrp="1"/>
          </p:cNvSpPr>
          <p:nvPr>
            <p:ph idx="1"/>
          </p:nvPr>
        </p:nvSpPr>
        <p:spPr/>
        <p:txBody>
          <a:bodyPr/>
          <a:lstStyle/>
          <a:p>
            <a:pPr marL="0" indent="0">
              <a:buNone/>
            </a:pPr>
            <a:r>
              <a:rPr lang="en-ZA" sz="2400" dirty="0"/>
              <a:t>1. Opening and Welcome</a:t>
            </a:r>
            <a:endParaRPr lang="en-ZA" dirty="0"/>
          </a:p>
          <a:p>
            <a:pPr marL="0" indent="0">
              <a:buNone/>
            </a:pPr>
            <a:r>
              <a:rPr lang="en-ZA" sz="2400" dirty="0"/>
              <a:t>2</a:t>
            </a:r>
            <a:r>
              <a:rPr lang="en-ZA" sz="2400" b="1" dirty="0"/>
              <a:t>. Purpose of the RFP</a:t>
            </a:r>
          </a:p>
          <a:p>
            <a:pPr lvl="1"/>
            <a:r>
              <a:rPr lang="en-ZA" sz="2000" dirty="0"/>
              <a:t>The purpose of the RFP is to solicit tenders from interested parties (“Respondents”) to enable National Treasury to appoint suitably qualified bidders for the </a:t>
            </a:r>
            <a:r>
              <a:rPr lang="en-GB" sz="2000" dirty="0"/>
              <a:t>supply and delivery of mathematics learning material.</a:t>
            </a:r>
            <a:endParaRPr lang="en-ZA" sz="2000" dirty="0"/>
          </a:p>
          <a:p>
            <a:pPr lvl="1"/>
            <a:r>
              <a:rPr lang="en-ZA" sz="2000" dirty="0"/>
              <a:t>RFP consists of the SCC, GCC, Pricing Schedule and all other SBDs.</a:t>
            </a:r>
          </a:p>
          <a:p>
            <a:pPr lvl="1"/>
            <a:r>
              <a:rPr lang="en-ZA" sz="2000" dirty="0"/>
              <a:t>To obtain market related Price and to ensure that Government benefits from the economic of scale</a:t>
            </a:r>
          </a:p>
          <a:p>
            <a:pPr marL="457200" lvl="1" indent="0">
              <a:buNone/>
            </a:pPr>
            <a:endParaRPr lang="en-ZA" sz="2000" dirty="0"/>
          </a:p>
          <a:p>
            <a:pPr marL="514350" indent="-514350">
              <a:buAutoNum type="arabicPeriod" startAt="3"/>
            </a:pPr>
            <a:r>
              <a:rPr lang="en-ZA" sz="2400" b="1" dirty="0"/>
              <a:t>Duration of Contract</a:t>
            </a:r>
          </a:p>
          <a:p>
            <a:pPr lvl="1"/>
            <a:r>
              <a:rPr lang="en-ZA" sz="2000" dirty="0"/>
              <a:t>End 30 November 2023</a:t>
            </a:r>
          </a:p>
          <a:p>
            <a:endParaRPr lang="en-ZA" dirty="0"/>
          </a:p>
        </p:txBody>
      </p:sp>
    </p:spTree>
    <p:extLst>
      <p:ext uri="{BB962C8B-B14F-4D97-AF65-F5344CB8AC3E}">
        <p14:creationId xmlns:p14="http://schemas.microsoft.com/office/powerpoint/2010/main" val="1112371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2FD0-9B46-4B6D-A3FC-5FFD9F1BCA07}"/>
              </a:ext>
            </a:extLst>
          </p:cNvPr>
          <p:cNvSpPr>
            <a:spLocks noGrp="1"/>
          </p:cNvSpPr>
          <p:nvPr>
            <p:ph type="title"/>
          </p:nvPr>
        </p:nvSpPr>
        <p:spPr/>
        <p:txBody>
          <a:bodyPr/>
          <a:lstStyle/>
          <a:p>
            <a:r>
              <a:rPr lang="en-ZA" sz="3600" b="1" dirty="0">
                <a:effectLst/>
                <a:latin typeface="Calibri" panose="020F0502020204030204" pitchFamily="34" charset="0"/>
                <a:ea typeface="Calibri" panose="020F0502020204030204" pitchFamily="34" charset="0"/>
                <a:cs typeface="Calibri" panose="020F0502020204030204" pitchFamily="34" charset="0"/>
              </a:rPr>
              <a:t>RT6M-01-2019 (GRADE 4-9)</a:t>
            </a:r>
            <a:endParaRPr lang="en-ZA" dirty="0"/>
          </a:p>
        </p:txBody>
      </p:sp>
      <p:pic>
        <p:nvPicPr>
          <p:cNvPr id="4" name="Content Placeholder 3">
            <a:extLst>
              <a:ext uri="{FF2B5EF4-FFF2-40B4-BE49-F238E27FC236}">
                <a16:creationId xmlns:a16="http://schemas.microsoft.com/office/drawing/2014/main" id="{94ADAE35-0264-491C-9FDB-B5CB7F32A5FF}"/>
              </a:ext>
            </a:extLst>
          </p:cNvPr>
          <p:cNvPicPr>
            <a:picLocks noGrp="1" noChangeAspect="1"/>
          </p:cNvPicPr>
          <p:nvPr>
            <p:ph idx="1"/>
          </p:nvPr>
        </p:nvPicPr>
        <p:blipFill>
          <a:blip r:embed="rId2"/>
          <a:stretch>
            <a:fillRect/>
          </a:stretch>
        </p:blipFill>
        <p:spPr>
          <a:xfrm>
            <a:off x="980511" y="1879936"/>
            <a:ext cx="7151228" cy="4712616"/>
          </a:xfrm>
          <a:prstGeom prst="rect">
            <a:avLst/>
          </a:prstGeom>
        </p:spPr>
      </p:pic>
    </p:spTree>
    <p:extLst>
      <p:ext uri="{BB962C8B-B14F-4D97-AF65-F5344CB8AC3E}">
        <p14:creationId xmlns:p14="http://schemas.microsoft.com/office/powerpoint/2010/main" val="47072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7A41-0B00-45D7-857D-6B3912EDDC2E}"/>
              </a:ext>
            </a:extLst>
          </p:cNvPr>
          <p:cNvSpPr>
            <a:spLocks noGrp="1"/>
          </p:cNvSpPr>
          <p:nvPr>
            <p:ph type="title"/>
          </p:nvPr>
        </p:nvSpPr>
        <p:spPr/>
        <p:txBody>
          <a:bodyPr>
            <a:normAutofit/>
          </a:bodyPr>
          <a:lstStyle/>
          <a:p>
            <a:pPr marL="0" indent="0">
              <a:buNone/>
            </a:pPr>
            <a:r>
              <a:rPr lang="en-ZA" sz="2800" dirty="0"/>
              <a:t>4.  Bid Timelines</a:t>
            </a:r>
          </a:p>
        </p:txBody>
      </p:sp>
      <p:pic>
        <p:nvPicPr>
          <p:cNvPr id="15" name="Content Placeholder 14">
            <a:extLst>
              <a:ext uri="{FF2B5EF4-FFF2-40B4-BE49-F238E27FC236}">
                <a16:creationId xmlns:a16="http://schemas.microsoft.com/office/drawing/2014/main" id="{5B17C2ED-2C4F-481D-9CBE-93E51C80FAED}"/>
              </a:ext>
            </a:extLst>
          </p:cNvPr>
          <p:cNvPicPr>
            <a:picLocks noGrp="1" noChangeAspect="1"/>
          </p:cNvPicPr>
          <p:nvPr>
            <p:ph idx="1"/>
          </p:nvPr>
        </p:nvPicPr>
        <p:blipFill>
          <a:blip r:embed="rId2"/>
          <a:stretch>
            <a:fillRect/>
          </a:stretch>
        </p:blipFill>
        <p:spPr>
          <a:xfrm>
            <a:off x="462889" y="1565753"/>
            <a:ext cx="8186473" cy="4672209"/>
          </a:xfrm>
          <a:prstGeom prst="rect">
            <a:avLst/>
          </a:prstGeom>
        </p:spPr>
      </p:pic>
    </p:spTree>
    <p:extLst>
      <p:ext uri="{BB962C8B-B14F-4D97-AF65-F5344CB8AC3E}">
        <p14:creationId xmlns:p14="http://schemas.microsoft.com/office/powerpoint/2010/main" val="4017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37BC-7861-4B66-879A-FE25BE25CBBB}"/>
              </a:ext>
            </a:extLst>
          </p:cNvPr>
          <p:cNvSpPr>
            <a:spLocks noGrp="1"/>
          </p:cNvSpPr>
          <p:nvPr>
            <p:ph type="title"/>
          </p:nvPr>
        </p:nvSpPr>
        <p:spPr/>
        <p:txBody>
          <a:bodyPr/>
          <a:lstStyle/>
          <a:p>
            <a:r>
              <a:rPr lang="en-ZA" sz="3600" dirty="0"/>
              <a:t>4.  Bid Timelines</a:t>
            </a:r>
            <a:endParaRPr lang="en-ZA" dirty="0"/>
          </a:p>
        </p:txBody>
      </p:sp>
      <p:pic>
        <p:nvPicPr>
          <p:cNvPr id="5" name="Content Placeholder 4">
            <a:extLst>
              <a:ext uri="{FF2B5EF4-FFF2-40B4-BE49-F238E27FC236}">
                <a16:creationId xmlns:a16="http://schemas.microsoft.com/office/drawing/2014/main" id="{E2FEFA1F-1836-4BA0-A2AA-5C7276F01E32}"/>
              </a:ext>
            </a:extLst>
          </p:cNvPr>
          <p:cNvPicPr>
            <a:picLocks noGrp="1" noChangeAspect="1"/>
          </p:cNvPicPr>
          <p:nvPr>
            <p:ph idx="1"/>
          </p:nvPr>
        </p:nvPicPr>
        <p:blipFill>
          <a:blip r:embed="rId2"/>
          <a:stretch>
            <a:fillRect/>
          </a:stretch>
        </p:blipFill>
        <p:spPr>
          <a:xfrm>
            <a:off x="286250" y="2092760"/>
            <a:ext cx="8537575" cy="1695449"/>
          </a:xfrm>
        </p:spPr>
      </p:pic>
    </p:spTree>
    <p:extLst>
      <p:ext uri="{BB962C8B-B14F-4D97-AF65-F5344CB8AC3E}">
        <p14:creationId xmlns:p14="http://schemas.microsoft.com/office/powerpoint/2010/main" val="368910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5F67-7189-4725-AD7A-E2F1AB5C45D5}"/>
              </a:ext>
            </a:extLst>
          </p:cNvPr>
          <p:cNvSpPr>
            <a:spLocks noGrp="1"/>
          </p:cNvSpPr>
          <p:nvPr>
            <p:ph type="title"/>
          </p:nvPr>
        </p:nvSpPr>
        <p:spPr/>
        <p:txBody>
          <a:bodyPr>
            <a:normAutofit/>
          </a:bodyPr>
          <a:lstStyle/>
          <a:p>
            <a:r>
              <a:rPr lang="en-ZA" sz="2800" dirty="0"/>
              <a:t>5.  How to access the Tender Document</a:t>
            </a:r>
            <a:br>
              <a:rPr lang="en-ZA" sz="2800" dirty="0"/>
            </a:br>
            <a:endParaRPr lang="en-ZA" sz="2800" dirty="0"/>
          </a:p>
        </p:txBody>
      </p:sp>
      <p:sp>
        <p:nvSpPr>
          <p:cNvPr id="3" name="Content Placeholder 2">
            <a:extLst>
              <a:ext uri="{FF2B5EF4-FFF2-40B4-BE49-F238E27FC236}">
                <a16:creationId xmlns:a16="http://schemas.microsoft.com/office/drawing/2014/main" id="{C93EBC04-32AA-4408-B320-BED37CA6CEE5}"/>
              </a:ext>
            </a:extLst>
          </p:cNvPr>
          <p:cNvSpPr>
            <a:spLocks noGrp="1"/>
          </p:cNvSpPr>
          <p:nvPr>
            <p:ph idx="1"/>
          </p:nvPr>
        </p:nvSpPr>
        <p:spPr/>
        <p:txBody>
          <a:bodyPr>
            <a:normAutofit/>
          </a:bodyPr>
          <a:lstStyle/>
          <a:p>
            <a:pPr marL="342900" lvl="1" indent="0">
              <a:buNone/>
            </a:pPr>
            <a:endParaRPr lang="en-ZA" sz="2400" dirty="0"/>
          </a:p>
          <a:p>
            <a:pPr lvl="1"/>
            <a:r>
              <a:rPr lang="en-ZA" sz="2400" dirty="0"/>
              <a:t>Bid documents can be obtained from:</a:t>
            </a:r>
            <a:endParaRPr lang="en-GB" sz="2400" dirty="0"/>
          </a:p>
          <a:p>
            <a:pPr marL="457200" lvl="1" indent="0">
              <a:buNone/>
            </a:pPr>
            <a:r>
              <a:rPr lang="en-GB" sz="2400" dirty="0"/>
              <a:t> National Treasury website under the below link:</a:t>
            </a:r>
          </a:p>
          <a:p>
            <a:pPr marL="457200" lvl="1" indent="0">
              <a:buNone/>
            </a:pPr>
            <a:r>
              <a:rPr lang="en-ZA" sz="2400" dirty="0">
                <a:hlinkClick r:id="rId2"/>
              </a:rPr>
              <a:t>     </a:t>
            </a:r>
            <a:r>
              <a:rPr lang="en-ZA" sz="2400" dirty="0"/>
              <a:t>   </a:t>
            </a:r>
            <a:r>
              <a:rPr lang="en-ZA" sz="2400" dirty="0">
                <a:hlinkClick r:id="rId2"/>
              </a:rPr>
              <a:t>http://www.treasury.gov.za/divisions/ocpo/ostb/CurrentTenders.aspx</a:t>
            </a:r>
            <a:endParaRPr lang="en-ZA" sz="2400" dirty="0"/>
          </a:p>
          <a:p>
            <a:pPr marL="457200" lvl="1" indent="0">
              <a:buNone/>
            </a:pPr>
            <a:r>
              <a:rPr lang="en-ZA" sz="2400" dirty="0"/>
              <a:t>                                         </a:t>
            </a:r>
          </a:p>
          <a:p>
            <a:pPr marL="457200" lvl="1" indent="0">
              <a:buNone/>
            </a:pPr>
            <a:r>
              <a:rPr lang="en-ZA" sz="2400" dirty="0"/>
              <a:t> and eTenders Portal.</a:t>
            </a:r>
          </a:p>
          <a:p>
            <a:pPr marL="457200" lvl="1" indent="0">
              <a:buNone/>
            </a:pPr>
            <a:endParaRPr lang="en-ZA" sz="2400" dirty="0"/>
          </a:p>
          <a:p>
            <a:endParaRPr lang="en-ZA" dirty="0"/>
          </a:p>
        </p:txBody>
      </p:sp>
    </p:spTree>
    <p:extLst>
      <p:ext uri="{BB962C8B-B14F-4D97-AF65-F5344CB8AC3E}">
        <p14:creationId xmlns:p14="http://schemas.microsoft.com/office/powerpoint/2010/main" val="40476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3882-AFE9-4B4C-9A80-3FFA8DCAEAEC}"/>
              </a:ext>
            </a:extLst>
          </p:cNvPr>
          <p:cNvSpPr>
            <a:spLocks noGrp="1"/>
          </p:cNvSpPr>
          <p:nvPr>
            <p:ph type="title"/>
          </p:nvPr>
        </p:nvSpPr>
        <p:spPr/>
        <p:txBody>
          <a:bodyPr>
            <a:normAutofit/>
          </a:bodyPr>
          <a:lstStyle/>
          <a:p>
            <a:r>
              <a:rPr lang="en-ZA" sz="2800" dirty="0"/>
              <a:t>5.  How to access the Tender Document</a:t>
            </a:r>
          </a:p>
        </p:txBody>
      </p:sp>
      <p:sp>
        <p:nvSpPr>
          <p:cNvPr id="3" name="Content Placeholder 2">
            <a:extLst>
              <a:ext uri="{FF2B5EF4-FFF2-40B4-BE49-F238E27FC236}">
                <a16:creationId xmlns:a16="http://schemas.microsoft.com/office/drawing/2014/main" id="{14D108E5-91D8-452B-B32B-23AA56195140}"/>
              </a:ext>
            </a:extLst>
          </p:cNvPr>
          <p:cNvSpPr>
            <a:spLocks noGrp="1"/>
          </p:cNvSpPr>
          <p:nvPr>
            <p:ph idx="1"/>
          </p:nvPr>
        </p:nvSpPr>
        <p:spPr/>
        <p:txBody>
          <a:bodyPr/>
          <a:lstStyle/>
          <a:p>
            <a:endParaRPr lang="en-ZA"/>
          </a:p>
        </p:txBody>
      </p:sp>
      <p:pic>
        <p:nvPicPr>
          <p:cNvPr id="4" name="Content Placeholder 6">
            <a:extLst>
              <a:ext uri="{FF2B5EF4-FFF2-40B4-BE49-F238E27FC236}">
                <a16:creationId xmlns:a16="http://schemas.microsoft.com/office/drawing/2014/main" id="{12E7AC35-90AF-41E9-89FF-5E2E92A6D779}"/>
              </a:ext>
            </a:extLst>
          </p:cNvPr>
          <p:cNvPicPr>
            <a:picLocks noChangeAspect="1"/>
          </p:cNvPicPr>
          <p:nvPr/>
        </p:nvPicPr>
        <p:blipFill>
          <a:blip r:embed="rId2"/>
          <a:stretch>
            <a:fillRect/>
          </a:stretch>
        </p:blipFill>
        <p:spPr>
          <a:xfrm>
            <a:off x="158044" y="1397000"/>
            <a:ext cx="8802512" cy="4951413"/>
          </a:xfrm>
          <a:prstGeom prst="rect">
            <a:avLst/>
          </a:prstGeom>
        </p:spPr>
      </p:pic>
    </p:spTree>
    <p:extLst>
      <p:ext uri="{BB962C8B-B14F-4D97-AF65-F5344CB8AC3E}">
        <p14:creationId xmlns:p14="http://schemas.microsoft.com/office/powerpoint/2010/main" val="284908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3CB7-25FF-4EB9-84EC-80B671C84440}"/>
              </a:ext>
            </a:extLst>
          </p:cNvPr>
          <p:cNvSpPr>
            <a:spLocks noGrp="1"/>
          </p:cNvSpPr>
          <p:nvPr>
            <p:ph type="title"/>
          </p:nvPr>
        </p:nvSpPr>
        <p:spPr/>
        <p:txBody>
          <a:bodyPr>
            <a:normAutofit fontScale="90000"/>
          </a:bodyPr>
          <a:lstStyle/>
          <a:p>
            <a:br>
              <a:rPr lang="en-ZA"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ZA" sz="2700" dirty="0">
                <a:latin typeface="Calibri" panose="020F0502020204030204" pitchFamily="34" charset="0"/>
                <a:cs typeface="Calibri" panose="020F0502020204030204" pitchFamily="34" charset="0"/>
              </a:rPr>
              <a:t>5. Submission of bids</a:t>
            </a:r>
            <a:br>
              <a:rPr lang="en-ZA" sz="1800" dirty="0"/>
            </a:br>
            <a:br>
              <a:rPr lang="en-ZA"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BE884570-5C20-437C-9942-1F286C990CA4}"/>
              </a:ext>
            </a:extLst>
          </p:cNvPr>
          <p:cNvSpPr>
            <a:spLocks noGrp="1"/>
          </p:cNvSpPr>
          <p:nvPr>
            <p:ph idx="1"/>
          </p:nvPr>
        </p:nvSpPr>
        <p:spPr/>
        <p:txBody>
          <a:bodyPr/>
          <a:lstStyle/>
          <a:p>
            <a:pPr marL="457200" lvl="1" indent="0" algn="just">
              <a:lnSpc>
                <a:spcPct val="150000"/>
              </a:lnSpc>
              <a:spcAft>
                <a:spcPts val="800"/>
              </a:spcAft>
              <a:buNone/>
            </a:pPr>
            <a:r>
              <a:rPr lang="en-ZA" sz="2400" b="1" dirty="0">
                <a:effectLst/>
                <a:latin typeface="Calibri" panose="020F0502020204030204" pitchFamily="34" charset="0"/>
                <a:ea typeface="Calibri" panose="020F0502020204030204" pitchFamily="34" charset="0"/>
                <a:cs typeface="Calibri" panose="020F0502020204030204" pitchFamily="34" charset="0"/>
              </a:rPr>
              <a:t>Bidders must submit the bid to TIC in the following format:</a:t>
            </a:r>
          </a:p>
          <a:p>
            <a:pPr marL="1143000" lvl="2" indent="-228600">
              <a:lnSpc>
                <a:spcPct val="150000"/>
              </a:lnSpc>
              <a:spcAft>
                <a:spcPts val="600"/>
              </a:spcAft>
              <a:buFont typeface="+mj-lt"/>
              <a:buAutoNum type="romanLcPeriod"/>
            </a:pPr>
            <a:r>
              <a:rPr lang="en-ZA" sz="2400" dirty="0">
                <a:effectLst/>
                <a:latin typeface="Calibri" panose="020F0502020204030204" pitchFamily="34" charset="0"/>
                <a:ea typeface="Calibri" panose="020F0502020204030204" pitchFamily="34" charset="0"/>
                <a:cs typeface="Calibri" panose="020F0502020204030204" pitchFamily="34" charset="0"/>
              </a:rPr>
              <a:t>One (1) original hard copy clearly marked as “original”;</a:t>
            </a:r>
          </a:p>
          <a:p>
            <a:pPr marL="1143000" lvl="2" indent="-228600" algn="just">
              <a:lnSpc>
                <a:spcPct val="150000"/>
              </a:lnSpc>
              <a:spcAft>
                <a:spcPts val="800"/>
              </a:spcAft>
              <a:buFont typeface="+mj-lt"/>
              <a:buAutoNum type="romanLcPeriod"/>
            </a:pPr>
            <a:r>
              <a:rPr lang="en-ZA"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(1) memory stick or USB with all the documents on the original hard copy and a soft copy of the pricing schedule to the National Treasury (NT)): TIC by the closing date and time of the bid. </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p>
            <a:pPr marL="1143000" lvl="2" indent="-228600" algn="just">
              <a:lnSpc>
                <a:spcPct val="150000"/>
              </a:lnSpc>
              <a:spcAft>
                <a:spcPts val="800"/>
              </a:spcAft>
              <a:buFont typeface="+mj-lt"/>
              <a:buAutoNum type="romanLcPeriod"/>
            </a:pPr>
            <a:r>
              <a:rPr lang="en-ZA"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Bidders must ensure that the USB is properly secured</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153217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41987-719C-4F54-A25C-E80517A27F1B}"/>
              </a:ext>
            </a:extLst>
          </p:cNvPr>
          <p:cNvSpPr>
            <a:spLocks noGrp="1"/>
          </p:cNvSpPr>
          <p:nvPr>
            <p:ph type="title"/>
          </p:nvPr>
        </p:nvSpPr>
        <p:spPr/>
        <p:txBody>
          <a:bodyPr>
            <a:normAutofit/>
          </a:bodyPr>
          <a:lstStyle/>
          <a:p>
            <a:r>
              <a:rPr lang="en-ZA" sz="2800" dirty="0">
                <a:latin typeface="Calibri" panose="020F0502020204030204" pitchFamily="34" charset="0"/>
                <a:cs typeface="Calibri" panose="020F0502020204030204" pitchFamily="34" charset="0"/>
              </a:rPr>
              <a:t>5. Submission of bids</a:t>
            </a:r>
            <a:endParaRPr lang="en-ZA" sz="2800" dirty="0"/>
          </a:p>
        </p:txBody>
      </p:sp>
      <p:sp>
        <p:nvSpPr>
          <p:cNvPr id="3" name="Content Placeholder 2">
            <a:extLst>
              <a:ext uri="{FF2B5EF4-FFF2-40B4-BE49-F238E27FC236}">
                <a16:creationId xmlns:a16="http://schemas.microsoft.com/office/drawing/2014/main" id="{5037ED9B-B4F0-47CC-8011-99E86D66DD9D}"/>
              </a:ext>
            </a:extLst>
          </p:cNvPr>
          <p:cNvSpPr>
            <a:spLocks noGrp="1"/>
          </p:cNvSpPr>
          <p:nvPr>
            <p:ph idx="1"/>
          </p:nvPr>
        </p:nvSpPr>
        <p:spPr/>
        <p:txBody>
          <a:bodyPr/>
          <a:lstStyle/>
          <a:p>
            <a:pPr marL="342900" lvl="1" indent="0">
              <a:buNone/>
            </a:pPr>
            <a:r>
              <a:rPr lang="en-ZA" sz="2400" dirty="0"/>
              <a:t>Bids </a:t>
            </a:r>
            <a:r>
              <a:rPr lang="en-ZA" sz="2400" b="1" dirty="0"/>
              <a:t>MUST </a:t>
            </a:r>
            <a:r>
              <a:rPr lang="en-ZA" sz="2400" dirty="0"/>
              <a:t>be delivered at the following physical address:</a:t>
            </a:r>
          </a:p>
          <a:p>
            <a:pPr lvl="1"/>
            <a:endParaRPr lang="en-ZA" sz="2400" dirty="0"/>
          </a:p>
          <a:p>
            <a:pPr marL="342900" lvl="1" indent="0">
              <a:buNone/>
            </a:pPr>
            <a:r>
              <a:rPr lang="en-ZA" sz="2400" b="1" dirty="0"/>
              <a:t>           Tender Information Centre (TIC), Ground Floor</a:t>
            </a:r>
          </a:p>
          <a:p>
            <a:pPr marL="342900" lvl="1" indent="0">
              <a:buNone/>
            </a:pPr>
            <a:r>
              <a:rPr lang="en-ZA" sz="2400" b="1" dirty="0"/>
              <a:t>	      National Treasury</a:t>
            </a:r>
          </a:p>
          <a:p>
            <a:pPr marL="342900" lvl="1" indent="0">
              <a:buNone/>
            </a:pPr>
            <a:r>
              <a:rPr lang="en-ZA" sz="2400" b="1" dirty="0"/>
              <a:t>            240 Madiba Street</a:t>
            </a:r>
          </a:p>
          <a:p>
            <a:pPr marL="342900" lvl="1" indent="0">
              <a:buNone/>
            </a:pPr>
            <a:r>
              <a:rPr lang="en-ZA" sz="2400" b="1" dirty="0"/>
              <a:t>            Pretoria</a:t>
            </a:r>
          </a:p>
          <a:p>
            <a:pPr marL="342900" lvl="1" indent="0">
              <a:buNone/>
            </a:pPr>
            <a:r>
              <a:rPr lang="en-ZA" sz="2400" b="1" dirty="0"/>
              <a:t>	      0001</a:t>
            </a:r>
          </a:p>
          <a:p>
            <a:pPr marL="457200" lvl="1" indent="0">
              <a:buNone/>
            </a:pPr>
            <a:endParaRPr lang="en-ZA" sz="2400" dirty="0"/>
          </a:p>
          <a:p>
            <a:pPr marL="457200" lvl="1" indent="0">
              <a:buNone/>
            </a:pPr>
            <a:r>
              <a:rPr lang="en-ZA" sz="2400" b="1" dirty="0"/>
              <a:t>NOTE</a:t>
            </a:r>
            <a:r>
              <a:rPr lang="en-ZA" sz="2400" dirty="0"/>
              <a:t>: Bid documents </a:t>
            </a:r>
            <a:r>
              <a:rPr lang="en-ZA" sz="2400" b="1" dirty="0"/>
              <a:t>MUST</a:t>
            </a:r>
            <a:r>
              <a:rPr lang="en-ZA" sz="2400" dirty="0"/>
              <a:t> be deposited in the tender box.</a:t>
            </a:r>
          </a:p>
          <a:p>
            <a:endParaRPr lang="en-ZA" dirty="0"/>
          </a:p>
        </p:txBody>
      </p:sp>
    </p:spTree>
    <p:extLst>
      <p:ext uri="{BB962C8B-B14F-4D97-AF65-F5344CB8AC3E}">
        <p14:creationId xmlns:p14="http://schemas.microsoft.com/office/powerpoint/2010/main" val="2860529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5477</TotalTime>
  <Words>2297</Words>
  <Application>Microsoft Office PowerPoint</Application>
  <PresentationFormat>On-screen Show (4:3)</PresentationFormat>
  <Paragraphs>201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Calibri Light</vt:lpstr>
      <vt:lpstr>Wingdings</vt:lpstr>
      <vt:lpstr>Office Theme</vt:lpstr>
      <vt:lpstr>RT6M-01-2019 (GRADE 4-9):SUPPLY,DELIVERY AND OFFLOADING OF MATHEMATICS LEARNING MATERIAL, CONSUMABLES, APPARATUS AND EQUIPMENT  TO SCHOOLS FOR THE DEPARTMENT OF BASIC EDUCATION FOR THE PERIOD ENDING 30 NOVEMBER 2023 </vt:lpstr>
      <vt:lpstr>RT6M-01-2019 (GRADE 4-9) : SUPPLY, DELIVERY AND OFFLOADING OF MATHEMATICS LEARNING MATERIAL, CONSUMABLES, APPARATUS AND EQUIPMENT TO SCHOOLS FOR THE DEPARTMENT OF BASIC EDUCATION </vt:lpstr>
      <vt:lpstr>RT6M-01-2019 (GRADE 4-9) : SUPPLY, DELIVERY AND OFFLOADING OF MATHEMATICS LEARNING MATERIAL, CONSUMABLES, APPARATUS AND EQUIPMENT TO SCHOOLS FOR THE DEPARTMENT OF BASIC EDUCATION</vt:lpstr>
      <vt:lpstr>4.  Bid Timelines</vt:lpstr>
      <vt:lpstr>4.  Bid Timelines</vt:lpstr>
      <vt:lpstr>5.  How to access the Tender Document </vt:lpstr>
      <vt:lpstr>5.  How to access the Tender Document</vt:lpstr>
      <vt:lpstr> 5. Submission of bids  </vt:lpstr>
      <vt:lpstr>5. Submission of bids</vt:lpstr>
      <vt:lpstr>7.  Scope of Work </vt:lpstr>
      <vt:lpstr>8.  Evaluation Criteria </vt:lpstr>
      <vt:lpstr>8.  Evaluation Criteria</vt:lpstr>
      <vt:lpstr> 8.  Evaluation Criteria  Phase I: Pre- Qualifying Criteria for Preferential Procurement A bidder who is an EME or QSE </vt:lpstr>
      <vt:lpstr>8.  Evaluation Criteria Phase I: Pre- Qualifying Criteria for Preferential Procurement A bidder who is an EME or QSE</vt:lpstr>
      <vt:lpstr>8.  Evaluation Criteria</vt:lpstr>
      <vt:lpstr>  8.  Evaluation Criteria Phase II: Mandatory and Standard Bidding Documents Requirements continues… </vt:lpstr>
      <vt:lpstr> 8.  Evaluation Criteria Phase II: Mandatory and Standard Bidding Documents Requirements continues… </vt:lpstr>
      <vt:lpstr> 8.  Evaluation Criteria Phase II: Mandatory and Standard Bidding Documents Requirements continues… </vt:lpstr>
      <vt:lpstr>8.  Evaluation Criteria Phase II: Mandatory and Standard Bidding Documents Requirements continues…</vt:lpstr>
      <vt:lpstr>8.  Evaluation Criteria Phase II: Mandatory and Standard Bidding Documents Requirements continues</vt:lpstr>
      <vt:lpstr>8.  Evaluation Criteria  Phase III: Technical Specification Compliance</vt:lpstr>
      <vt:lpstr>8.  Evaluation Criteria  Phase III: Technical Specification Compliance</vt:lpstr>
      <vt:lpstr>8.  Evaluation Criteria  Phase III: Technical Specification Compliance</vt:lpstr>
      <vt:lpstr>8.  Evaluation Criteria  Phase III: Technical Specification Compliance</vt:lpstr>
      <vt:lpstr>Phase III: Technical Specification Compliance</vt:lpstr>
      <vt:lpstr> 8.  Evaluation Criteria Phase IV: Price and B-BBEE (90/10 Criteria) </vt:lpstr>
      <vt:lpstr>8.  Evaluation Criteria Phase IV: Price and B-BBEE (90/10 Criteria)</vt:lpstr>
      <vt:lpstr>RT6M-01-2019 (GRADE 4-9) : SPECIAL CONDITIONS OF CONTRACT</vt:lpstr>
      <vt:lpstr>9. Question and Answers </vt:lpstr>
      <vt:lpstr>RT6M-01-2019 (GRADE 4-9)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Lebogang Mosuwe</cp:lastModifiedBy>
  <cp:revision>69</cp:revision>
  <dcterms:created xsi:type="dcterms:W3CDTF">2017-06-12T08:43:34Z</dcterms:created>
  <dcterms:modified xsi:type="dcterms:W3CDTF">2021-12-06T10:05:59Z</dcterms:modified>
</cp:coreProperties>
</file>